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0058400" cy="7772400"/>
  <p:notesSz cx="7010400" cy="9296400"/>
  <p:defaultTextStyle>
    <a:defPPr>
      <a:defRPr lang="en-US"/>
    </a:def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3" d="100"/>
          <a:sy n="83" d="100"/>
        </p:scale>
        <p:origin x="12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>
      <a:defPPr>
        <a:defRPr lang="en-US"/>
      </a:def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 dirty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 dirty="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dirty="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 dirty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 dirty="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 dirty="0">
                <a:solidFill>
                  <a:srgbClr val="000000"/>
                </a:solidFill>
                <a:latin typeface="Arial"/>
              </a:rPr>
              <a:t>5110100020-1</a:t>
            </a:r>
            <a:r>
              <a:rPr lang="en-US" sz="800" dirty="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$2,482.70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dirty="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 dirty="0">
                <a:solidFill>
                  <a:srgbClr val="000000"/>
                </a:solidFill>
                <a:latin typeface="Arial"/>
              </a:rPr>
              <a:t>5110100020-2</a:t>
            </a:r>
            <a:r>
              <a:rPr lang="en-US" sz="800" dirty="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$1,625.55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5110100020-3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$440.00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5110100020-4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$2,549.15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5110100020-7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MADERA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5110100021-1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$1,599.00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MADERA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5110100021-2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MADERA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5110100021-3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METAL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5110100022-1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METAL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5110100022-2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METAL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5110100022-3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METAL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5110100022-4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CREDENZA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5110100049-2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$2,442.00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CREDENZA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5110100049-4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$499.00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CREDENZA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5110100049-5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$330.00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CREDENZA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5110100049-6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$3,025.00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CREDENZA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5110100049-8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CREDENZA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5110100049-9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5110100051-10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5110100051-11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5110100051-12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5110100051-13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5110100051-14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 dirty="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 dirty="0">
                <a:solidFill>
                  <a:srgbClr val="000000"/>
                </a:solidFill>
                <a:latin typeface="Arial"/>
              </a:rPr>
              <a:t>5110100051-15</a:t>
            </a:r>
            <a:r>
              <a:rPr lang="en-US" sz="800" dirty="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$397.50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5110100051-16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$1,249.00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 dirty="0">
                <a:solidFill>
                  <a:srgbClr val="000000"/>
                </a:solidFill>
                <a:latin typeface="Arial"/>
              </a:rPr>
              <a:t>1</a:t>
            </a:r>
            <a:r>
              <a:rPr lang="en-US" sz="800" dirty="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 dirty="0" err="1">
                <a:solidFill>
                  <a:srgbClr val="000000"/>
                </a:solidFill>
                <a:latin typeface="Arial"/>
              </a:rPr>
              <a:t>Página</a:t>
            </a:r>
            <a:r>
              <a:rPr lang="en-US" sz="800" b="0" i="0" dirty="0">
                <a:solidFill>
                  <a:srgbClr val="000000"/>
                </a:solidFill>
                <a:latin typeface="Arial"/>
              </a:rPr>
              <a:t>:</a:t>
            </a:r>
            <a:r>
              <a:rPr lang="en-US" sz="8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5110100129-115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5110100129-116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5110100129-117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5110100129-118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5110100129-119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5110100129-12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$1,044.00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5110100129-120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5110100129-121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5110100129-123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5110100129-128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5110100129-129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5110100129-130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5110100129-131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5110100129-132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5110100129-133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5110100129-134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5110100129-135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5110100129-136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5110100129-138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5110100129-139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5110100129-140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5110100129-141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5110100129-142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5110100129-144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5110100129-145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5110100129-146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10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5110100129-147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5110100129-148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5110100129-149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$850.01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5110100129-150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5110100129-151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5110100129-152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5110100129-153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5110100129-154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5110100129-155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5110100129-157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5110100129-158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5110100129-159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$850.01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5110100129-160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5110100129-161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5110100129-162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5110100129-163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5110100129-164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5110100129-165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5110100129-166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5110100129-167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5110100129-170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5110100129-171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5110100129-172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11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5110100129-173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5110100129-174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5110100129-179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5110100129-180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5110100129-181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5110100129-184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5110100129-185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5110100129-186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5110100129-187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5110100129-188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5110100129-190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5110100129-191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5110100129-192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5110100129-193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5110100129-194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5110100129-195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5110100129-196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5110100129-197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5110100129-198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5110100129-199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$2,028.40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5110100129-20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5110100129-200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12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5110100129-201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5110100129-207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5110100129-208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5110100129-209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5110100129-21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5110100129-213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5110100129-214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5110100129-215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5110100129-216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5110100129-217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5110100129-220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$2,199.00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5110100129-221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$2,199.00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5110100129-222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$2,199.00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5110100129-223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$1,599.00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5110100129-224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$1,599.00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5110100129-225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$1,599.00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5110100129-23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5110100129-24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$954.00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$954.00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$949.00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5110100129-27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$850.01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5110100129-28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$2,028.40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5110100129-30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$969.00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5110100129-32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13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5110100129-33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5110100129-34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5110100129-35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5110100129-36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5110100129-37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5110100129-38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5110100129-39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$872.00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5110100129-40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5110100129-41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5110100129-42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5110100129-43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$897.98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5110100129-44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$369.00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5110100129-45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$369.00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5110100129-47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$792.85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5110100129-48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$792.84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5110100129-49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5110100129-50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5110100129-51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5110100129-53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5110100129-55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5110100129-56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5110100129-57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5110100129-58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5110100129-59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5110100129-60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14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5110100129-61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5110100129-62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$532.80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5110100129-63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$899.00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5110100129-65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5110100129-66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$899.00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5110100129-67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$319.90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5110100129-68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$777.00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5110100129-69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5110100129-70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5110100129-71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5110100129-72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5110100129-73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5110100129-74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5110100129-75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$464.00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5110100129-79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$464.00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$1,044.00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5110100129-80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$832.50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$832.50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5110100129-82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5110100129-83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5110100129-84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5110100129-85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5110100129-86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$599.00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5110100129-87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5110100129-88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$1,399.00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$1,044.00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15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5110100129-90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5110100129-91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5110100129-92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$740.37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5110100129-93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$740.37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5110100129-94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5110100129-96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$28.20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5110100129-97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$699.00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5110100129-99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5110100130-10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5110100130-11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5110100130-12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5110100130-13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5110100130-14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5110100130-15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5110100130-16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5110100130-17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5110100130-18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5110100130-19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5110100130-2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$987.90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5110100130-20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5110100130-3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$660.00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5110100130-4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$2,800.00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5110100130-5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$2,800.00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5110100130-6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5110100130-7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$3,699.01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16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5110100130-8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$2,800.00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METALICO CON DIVISIONES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5110100130-9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$2,800.00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TRITURADORA PAPEL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5110100131-1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$7,499.00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Carpa Flex de 3x3 uso rudo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5110100132-1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$4,872.00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$510.48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5110100133-10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$339.01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5110100133-11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$525.00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5110100133-12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$525.00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5110100133-13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$295.00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5110100133-14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$295.00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5110100133-15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$311.00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5110100133-16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$295.00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5110100133-17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$387.72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5110100133-18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$387.72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5110100133-19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$387.75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$510.48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5110100133-20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$775.00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$775.00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5110100133-22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$775.00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5110100133-23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$792.84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5110100133-24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$775.01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5110100133-25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$310.00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5110100133-26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$310.00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5110100133-27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$328.00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5110100133-28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$1,149.00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5110100133-29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$1,149.00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17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$510.48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5110100133-30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$310.00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5110100133-32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5110100133-33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5110100133-34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5110100133-35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5110100133-36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5110100133-37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5110100133-4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$510.48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5110100133-5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$339.02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5110100133-6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$339.02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5110100133-7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$339.01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5110100133-8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$339.01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Plegable de Plastico Lifetime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5110100133-9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$339.01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 Plegable de 1.82m Lifetime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5110100134-1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$813.08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5110100135-1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5110100135-10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5110100135-11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5110100135-12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5110100135-2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5110100135-3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5110100135-4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5110100135-5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5110100135-6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5110100135-7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18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5110100135-8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 de Alambre 1.95 x 61 x 1.83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5110100135-9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Estantes con 6 Repisas Trinity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5110100136-1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$2,202.84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Estantes con 6 Repisas Trinity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5110100136-2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$2,202.84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Tipo Gabinete Metalico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5110100137-1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$4,060.00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Tipo Gabinete Metalico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5110100137-2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$4,060.00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Anaquel Tipo Gabinete Metalico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5110100137-3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$2,089.90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5110100138-10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5110100138-11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5110100138-12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5110100138-13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5110100138-14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5110100138-15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5110100138-16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5110100138-17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5110100138-3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$1,441.00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5110100138-4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$1,625.55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5110100138-5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$1,554.00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5110100138-6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$1,554.00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5110100138-7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$1,332.00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5110100138-8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2 GAVETAS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5110100138-9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3 GAVETAS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5110100139-1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$2,482.70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3 GAVETAS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5110100139-2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$1,845.55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5110100140-1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$2,090.00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19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5110100051-18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$1,699.00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$2,442.00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5110100051-20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$1,249.00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5110100051-21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$1,249.00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5110100051-22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$812.00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5110100051-23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$812.00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5110100051-24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$812.00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5110100051-27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$1,615.00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5110100051-28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$1,516.83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5110100051-29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$2,442.00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5110100051-33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$1,210.00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5110100051-34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5110100051-35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5110100051-36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5110100051-37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5110100051-38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$3,599.00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5110100051-4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$2,220.00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5110100051-5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$2,220.00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5110100051-6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$2,886.00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5110100051-7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$2,886.00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5110100051-8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5110100051-9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$3,074.00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$2,998.00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$1,320.00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5110100052-13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$1,479.00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5110100140-10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5110100140-11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5110100140-12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5110100140-13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5110100140-2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$1,332.00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5110100140-3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$200.00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5110100140-4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$200.00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5110100140-5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$300.00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5110100140-6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$770.00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5110100140-7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5110100140-8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5 GAVETAS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5110100140-9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5110100142-1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5110100142-10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5110100142-2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5110100142-3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5110100142-4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5110100142-5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5110100142-6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5110100142-7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5110100142-8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Trabajo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5110100142-9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$2,829.60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5110100143-1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5110100143-10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5110100143-2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5110100143-3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20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5110100143-4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5110100143-5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5110100143-6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5110100143-7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5110100143-8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Ejecutiva Leica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5110100143-9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$1,512.00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Vertical 4 Gavetas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5110100144-1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$5,389.20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Vertical 4 Gavetas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5110100144-2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$5,389.20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Vertical 4 Gavetas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5110100144-3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$5,389.20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Rack de 5 Niveles Metalico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5110100145-1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$1,289.00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JUEGO COMEDOR Y DESAYUNADOR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5190100187-1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$4,920.00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MULTIFUNCIONAL (IMPRIME, FAXEA, ESCANEA Y FOTOCOPIA)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5150100028-1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$4,199.02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MULTIFUNCIONAL (IMPRIME, FAXEA, ESCANEA Y FOTOCOPIA)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5150100028-2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$5,842.75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MULTIFUNCIONAL (IMPRIME, FAXEA, ESCANEA Y FOTOCOPIA)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5150100028-3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$1,817.15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5150100035-1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$1,299.00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5150100035-2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$6,296.40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5150100035-3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$6,403.32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5150100035-4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$1,218.00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5150100035-5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5150100035-6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$1,835.68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5150100035-7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$6,296.40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5150100035-8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$5,555.00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5150100060-10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$5,170.00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5150100060-11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$5,170.00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5150100060-12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$5,170.00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5150100060-5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$3,551.65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21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5150100060-6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$5,999.00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5150100060-7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$3,551.65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5150100060-8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$3,551.65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MICRO-COMPUTADORA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5150100060-9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$5,999.00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5150100064-10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$2,091.08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5150100064-11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$1,660.72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5150100064-12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$1,726.05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5150100064-13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$2,091.08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5150100064-14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$1,726.05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5150100064-15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$1,726.05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5150100064-17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5150100064-18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5150100064-19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$1,624.71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5150100064-20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$1,738.07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5150100064-22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$2,662.34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5150100064-23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$2,662.34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5150100064-24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$1,522.13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5150100064-27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$1,624.71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5150100064-29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$1,894.26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5150100064-30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$1,902.56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$1,726.05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5150100064-32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$1,544.40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22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5150100064-33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$1,738.07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5150100064-34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$1,979.47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5150100064-35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$1,624.69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5150100064-36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$1,726.05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5150100064-38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$1,979.47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5150100064-39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$2,096.74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5150100064-44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5150100064-45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5150100064-46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5150100064-47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5150100064-48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5150100064-49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$3,029.40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5150100064-50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5150100064-52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5150100064-53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5150100064-54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5150100064-57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5150100064-58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5150100064-59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5150100064-60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5150100064-61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23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5150100064-62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5150100064-63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5150100064-64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5150100064-7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$1,894.25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5150100064-8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$1,894.25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MONITOR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5150100064-9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$1,399.00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SERVIDOR DE RED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5150100077-1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$11,982.40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SERVIDOR DE RED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5150100077-3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$16,001.04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SWITCH PARA REDES (EQUIPO DE CONECTIVIDAD)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5150100080-1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$851.18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SWITCH PARA REDES (EQUIPO DE CONECTIVIDAD)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5150100080-2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$994.40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VIDEO-PROYECTOR MULTIMEDIA (CAÑON)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5150100100-2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$7,689.00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$5,302.07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5150100101-10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5150100101-11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5150100101-12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5150100101-13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5150100101-14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5150100101-15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5150100101-16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5150100101-18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5150100101-19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$5,302.07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5150100101-20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5150100101-21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5150100101-22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5150100101-23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24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 dirty="0" err="1">
                <a:solidFill>
                  <a:srgbClr val="000000"/>
                </a:solidFill>
                <a:latin typeface="Arial"/>
              </a:rPr>
              <a:t>Relación</a:t>
            </a:r>
            <a:r>
              <a:rPr lang="en-US" sz="1000" b="1" i="0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1000" b="1" i="0" dirty="0" err="1">
                <a:solidFill>
                  <a:srgbClr val="000000"/>
                </a:solidFill>
                <a:latin typeface="Arial"/>
              </a:rPr>
              <a:t>Bienes</a:t>
            </a:r>
            <a:r>
              <a:rPr lang="en-US" sz="1000" b="1" i="0" dirty="0">
                <a:solidFill>
                  <a:srgbClr val="000000"/>
                </a:solidFill>
                <a:latin typeface="Arial"/>
              </a:rPr>
              <a:t> que </a:t>
            </a:r>
            <a:r>
              <a:rPr lang="en-US" sz="1000" b="1" i="0" dirty="0" err="1">
                <a:solidFill>
                  <a:srgbClr val="000000"/>
                </a:solidFill>
                <a:latin typeface="Arial"/>
              </a:rPr>
              <a:t>Componen</a:t>
            </a:r>
            <a:r>
              <a:rPr lang="en-US" sz="1000" b="1" i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000" b="1" i="0" dirty="0" err="1">
                <a:solidFill>
                  <a:srgbClr val="000000"/>
                </a:solidFill>
                <a:latin typeface="Arial"/>
              </a:rPr>
              <a:t>su</a:t>
            </a:r>
            <a:r>
              <a:rPr lang="en-US" sz="1000" b="1" i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000" b="1" i="0" dirty="0" err="1">
                <a:solidFill>
                  <a:srgbClr val="000000"/>
                </a:solidFill>
                <a:latin typeface="Arial"/>
              </a:rPr>
              <a:t>Patrimonio</a:t>
            </a:r>
            <a:r>
              <a:rPr lang="en-US" sz="1000" dirty="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5150100101-24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5150100101-25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5150100101-26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5150100101-28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5150100101-29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$5,302.07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5150100101-30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5150100101-32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5150100101-33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5150100101-34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5150100101-35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5150100101-36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5150100101-37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5150100101-38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5150100101-39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5150100101-4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$5,302.07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5150100101-40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5150100101-41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$4,895.78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$4,533.65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$4,533.64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5150100101-7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5150100101-8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HP8100 CORE 15 4GB 250GB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5150100101-9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$4,869.10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1/7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5150100106-10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$4,971.39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25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5150100106-13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$4,082.25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5150100106-14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$8,000.00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5150100106-15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$4,265.73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5150100106-16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$4,265.73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5150100106-17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$4,082.24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5150100106-18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$6,212.12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5150100106-19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$6,212.12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$4,424.31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5150100106-20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$4,082.25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5150100106-21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$4,969.31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5150100106-24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$4,848.80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5150100106-25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$3,849.31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5150100106-26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$3,416.95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5150100106-28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$3,616.69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5150100106-29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$8,052.00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5150100106-30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$4,150.96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5150100106-31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$4,150.96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5150100106-32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$4,150.96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5150100106-33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$7,326.00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$7,326.00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$4,913.86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5150100106-37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$4,913.86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5150100106-38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$4,913.89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5150100106-39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$4,424.31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$7,999.00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5150100106-40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$4,424.31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26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5150100106-44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5150100106-45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5150100106-46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5150100106-47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5150100106-48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5150100106-49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5150100106-50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5150100106-52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5150100106-53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5150100106-54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5150100106-55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5150100106-56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5150100106-57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$5,000.01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5150100106-58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$2,599.56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5150100106-59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$4,300.12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5150100106-60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$5,000.76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5150100106-61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$4,250.24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5150100106-7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$4,971.40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CPU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5150100106-9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$4,971.39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2/7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5150100107-1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3/7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5150100108-1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4/7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5150100109-1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4/7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5150100109-2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6/7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5150100111-1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COMPUTADORA  HP 6300 CORE I5 DD3.5" 500GB SATA SEAGATE PIPELINE, MONITOR LCD 19'' HP, 7/7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5150100112-1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$4,935.80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27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VERIFICADOR DE CABLEADO VDV II DE VOZ,DATOS Y VIDEO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5150100113-2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$4,788.10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HP 8200 CORE I5 4GB,DISCO DURO 500GB SATASEAGATE PIPELINE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5150100114-1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$5,193.03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HP 8200 CORE I5 4GB,DISCO DURO 500GB SATASEAGATE PIPELINE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5150100114-2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$5,193.03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HP 8200 CORE I5 4GB,DISCO DURO 500GB SATASEAGATE PIPELINE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5150100114-3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$5,193.03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HP 8200 CORE I5 4GB,DISCO DURO 500GB SATASEAGATE PIPELINE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5150100114-4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$5,193.03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HP 8200 CORE I5 4GB,DISCO DURO 500GB SATASEAGATE PIPELINE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5150100114-5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$5,193.03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HP 8200 CORE I5 4GB,DISCO DURO 500GB SATASEAGATE PIPELINE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5150100114-6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$5,193.03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LECTOR BIOMETRICO DIGITAL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5150100117-1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$2,927.49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LECTOR BIOMETRICO DIGITAL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5150100117-3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$2,927.49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LECTOR BIOMETRICO DIGITAL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5150100117-4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$2,927.49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 EPSON L120 ECOTANK C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5150100118-1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$2,999.00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 HP LASERJET P1102W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5150100119-1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$1,153.44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 HP LASERJET P1102W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5150100119-2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$1,153.44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IMPRESORA HP LASERJET P1102W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5150100119-3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$1,153.44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DELL 790 CORE I5  4 GB 500 DD, MONITOR LCD 19", MOUSE USB y TECLADO USB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5150100121-1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$5,212.11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DELL 790 CORE I5  4 GB 500 DD, MONITOR LCD 19", MOUSE USB y TECLADO USB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5150100121-2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$5,212.11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DELL 790 CORE I5  4 GB 500 DD, MONITOR LCD 19", MOUSE USB y TECLADO USB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5150100121-3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$5,212.11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IPAD AIR 16 GB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5150100123-1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$6,934.00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5150100124-2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$9,174.10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5150100124-3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$9,174.10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5150100124-4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$11,867.02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5150100124-5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$6,674.64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5150100124-6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$5,419.86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5150100124-7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$12,499.00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5150100126-10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28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2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5150100126-11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5150100126-12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5150100126-2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5150100126-3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5150100126-4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5150100126-5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5150100126-6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5150100126-7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5150100126-8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Equipo de Computo Completo I5 2da Generacion,4 Gigas, 320 Disco Duro Teclado,Mouse y Monitor LCD19"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5150100126-9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$4,666.66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LAPTOP DELL INTEL CORE i5 DE 4TA GEN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5150100132-1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$7,000.60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$7,479.99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5150100133-10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5150100133-11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5150100133-12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5150100133-13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5150100133-14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5150100133-15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5150100133-16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$2,981.20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5150100133-2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$7,479.99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5150100133-3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$7,480.00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5150100133-4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5150100133-5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5150100133-6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5150100133-7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5150100133-8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29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5110100052-14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$1,699.00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5110100052-16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$1,454.00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5110100052-17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$1,454.00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5110100052-18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$2,030.00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5110100052-19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$3,025.00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$1,320.00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5110100052-20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$1,615.00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$1,615.00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5110100052-22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$1,615.00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5110100052-24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5110100052-25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$328.60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5110100052-26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$947.00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5110100052-27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$1,514.04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5110100052-28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$1,699.00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$1,815.00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5110100052-30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$1,650.00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5110100052-32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$5,639.00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5110100052-33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$2,800.00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5110100052-34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$1,400.00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$1,700.00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$1,700.00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5110100052-39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$1,516.83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$1,815.00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5110100052-40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$1,454.00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5110100052-41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$1,454.00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5110100052-42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$1,454.00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3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3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PC HP 800 G2 i5 6TA GENERACION 8 GIGAS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5150100133-9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$3,600.64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TELEFONO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5150100134-1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$23,200.00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CONMUTADOR TELEFONICO AUTOMATICO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5650100069-1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$10,753.00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TELEVISION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5190100022-1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$7,598.95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TELEVISION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5190100022-2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$10,597.73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DIABLO (CARGA)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5190100032-1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$549.00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CAFETERA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5190100134-1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$602.50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ENFRIADOR Y CALENTADOR DE AGUA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5190100166-3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ENFRIADOR Y CALENTADOR DE AGUA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5190100166-4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ENFRIADOR Y CALENTADOR DE AGUA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5190100166-5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ENFRIADOR Y CALENTADOR DE AGUA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5190100166-6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HORNO DE MICROONDAS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5190100184-1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$1,126.00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HORNO DE MICROONDAS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5190100184-2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$909.45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HORNO DE MICROONDAS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5190100184-3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$1,126.00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HORNO DE MICROONDAS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5190100184-5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$2,049.00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HORNO DE MICROONDAS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5190100184-6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$2,049.00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HORNO DE MICROONDAS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5190100184-7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$2,049.00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MAMPARAS MODULARES PARA OFICINA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5190100196-1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$1,221.00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MAMPARAS MODULARES PARA OFICINA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5190100196-2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$1,221.00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MAMPARAS MODULARES PARA OFICINA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5190100196-3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$1,221.00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MAMPARAS MODULARES PARA OFICINA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5190100196-4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$1,221.00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5190100248-10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5190100248-11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$3,699.00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5190100248-2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$2,449.00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5190100248-3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$4,990.01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5190100248-4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$2,067.48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30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3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5190100248-8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REFRIGERADOR (COCINA)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5190100248-9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$599.00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5190100275-10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5190100275-11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5190100275-12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5190100275-13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5190100275-15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5190100275-2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$345.00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5190100275-5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5190100275-8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VENTILADOR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5190100275-9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VITRINA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5190100276-2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$2,065.80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VITRINA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5190100276-3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RETROPROYECTOR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5210100022-1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$9,535.65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Proyector Epson S41 SVGA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5210100028-2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$9,422.00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CAMARA FOTOGRAFICA DIGITAL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5230100022-1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$8,999.00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CAMARA FOTOGRAFICA DIGITAL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5230100022-4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CAMARA FOTOGRAFICA DIGITAL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5230100022-5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$2,998.99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CAMARA FOTOGRAFICA DIGITAL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5230100022-6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$2,999.00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5410100004-10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$131,170.00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5410100004-11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$131,170.00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5410100004-12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5410100004-13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$23,100.00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5410100004-14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$17,586.00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31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3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5410100004-15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$145,400.00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5410100004-16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$20,218.00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5410100004-17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$14,503.00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5410100004-2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$134,200.00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5410100004-4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$135,700.00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5410100004-6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$132,400.00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AUTOMOVIL SEDAN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5410100004-7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$147,600.00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JEEP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5410100039-1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$43,954.00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KIA MOTORS SORENTO 2.4 2017 4 CILINDRO 5 PUERTAS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5410100048-1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$419,900.00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CHEVROLET AVEO 4 PUERTAS, 4 CILINDROS AUTOMATICO MOTOR 1.6 COLOR COLOR BLANCO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5410100049-2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$232,100.00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TOYOTA CAMRY MODELO 2009, SERIE 4T4BE46K59R054217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5410100050-1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$40,436.00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HYUNDAI ELANTRA 2007 SERIE KMHD46D67U107012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5410100051-1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$17,065.00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HYUNDAI GRAND I10 GL MID SEDAN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5410100052-1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$213,000.00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Vehículo Nissan Rogue Modelo 2010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5410100053-2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$38,783.00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Honda Civic color Gris 2008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5410100054-1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$25,506.00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Nissan Versa 2012 color Azul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5410100055-1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$27,767.00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HYUNDAI GRAND I10 GL MID SEDAN 2020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5410100056-1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$224,500.00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$27,561.60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5640100001-10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$9,628.00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5640100001-11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$9,628.00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5640100001-2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$21,863.11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5640100001-3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$21,863.11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5640100001-4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$21,863.12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5640100001-5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$21,863.12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5640100001-6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$42,955.26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5640100001-7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$41,103.74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32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 dirty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 dirty="0"/>
              <a:t> </a:t>
            </a:r>
          </a:p>
        </p:txBody>
      </p:sp>
      <p:pic>
        <p:nvPicPr>
          <p:cNvPr id="69" name="Picture69" descr="image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SISTEMAS DE AIRE ACONDICIONADO, CALEFACCIÓN Y DE REFRIGERACIÓN INDUSTRIAL Y COMERCIAL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5640100001-9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$9,628.00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Minisplit de 1 1/2 Toneladas Marca MIDEA  Frio/Calor 220v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5640100002-1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$19,128.40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Minisplit de 2 Tonelada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5640100003-1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$18,900.00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Minisplit de 1 Tonelada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5640100004-1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$11,448.00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Minisplit de 1 Tonelada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5640100004-2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$11,448.00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Minisplit de 1 Tonelada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5640100004-3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$11,448.00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CONMUTADOR TELEFONICO AUTOMATICO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5650100069-2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REPRODUCTOR DE DISCOS DE VIDEO DIGITAL (DVD)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5650100166-1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$523.22</a:t>
            </a:r>
            <a:r>
              <a:rPr lang="en-US" sz="1000"/>
              <a:t> </a:t>
            </a:r>
          </a:p>
        </p:txBody>
      </p:sp>
      <p:cxnSp>
        <p:nvCxnSpPr>
          <p:cNvPr id="286" name="LineObject 285"/>
          <p:cNvCxnSpPr/>
          <p:nvPr/>
        </p:nvCxnSpPr>
        <p:spPr>
          <a:xfrm>
            <a:off x="3690000" y="7072571"/>
            <a:ext cx="1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>
            <a:spLocks noGrp="1"/>
          </p:cNvSpPr>
          <p:nvPr>
            <p:ph/>
          </p:nvPr>
        </p:nvSpPr>
        <p:spPr>
          <a:xfrm>
            <a:off x="7853333" y="6825810"/>
            <a:ext cx="10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 lnSpcReduction="10000"/>
          </a:bodyPr>
          <a:lstStyle/>
          <a:p>
            <a:pPr algn="r"/>
            <a:r>
              <a:rPr lang="en-US" sz="900" b="0" i="0">
                <a:solidFill>
                  <a:srgbClr val="000000"/>
                </a:solidFill>
                <a:latin typeface="Arial"/>
              </a:rPr>
              <a:t>$4,110,911.33</a:t>
            </a:r>
            <a:r>
              <a:rPr lang="en-US" sz="900"/>
              <a:t> </a:t>
            </a:r>
          </a:p>
        </p:txBody>
      </p:sp>
      <p:sp>
        <p:nvSpPr>
          <p:cNvPr id="293" name="TextBox 292"/>
          <p:cNvSpPr>
            <a:spLocks noGrp="1"/>
          </p:cNvSpPr>
          <p:nvPr>
            <p:ph/>
          </p:nvPr>
        </p:nvSpPr>
        <p:spPr>
          <a:xfrm>
            <a:off x="4551905" y="6825810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 lnSpcReduction="10000"/>
          </a:bodyPr>
          <a:lstStyle/>
          <a:p>
            <a:pPr algn="ctr"/>
            <a:r>
              <a:rPr lang="en-US" sz="900" b="0" i="0">
                <a:solidFill>
                  <a:srgbClr val="000000"/>
                </a:solidFill>
                <a:latin typeface="Arial"/>
              </a:rPr>
              <a:t>840</a:t>
            </a:r>
            <a:r>
              <a:rPr lang="en-US" sz="900"/>
              <a:t> </a:t>
            </a:r>
          </a:p>
        </p:txBody>
      </p:sp>
      <p:sp>
        <p:nvSpPr>
          <p:cNvPr id="299" name="TextBox 298"/>
          <p:cNvSpPr>
            <a:spLocks noGrp="1"/>
          </p:cNvSpPr>
          <p:nvPr>
            <p:ph/>
          </p:nvPr>
        </p:nvSpPr>
        <p:spPr>
          <a:xfrm>
            <a:off x="6294762" y="6816286"/>
            <a:ext cx="1530000" cy="21819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900" b="1" i="0">
                <a:solidFill>
                  <a:srgbClr val="000000"/>
                </a:solidFill>
                <a:latin typeface="Arial"/>
              </a:rPr>
              <a:t>Total de Valor Libros:</a:t>
            </a:r>
            <a:r>
              <a:rPr lang="en-US" sz="900"/>
              <a:t> </a:t>
            </a:r>
          </a:p>
        </p:txBody>
      </p:sp>
      <p:sp>
        <p:nvSpPr>
          <p:cNvPr id="305" name="TextBox 304"/>
          <p:cNvSpPr>
            <a:spLocks noGrp="1"/>
          </p:cNvSpPr>
          <p:nvPr>
            <p:ph/>
          </p:nvPr>
        </p:nvSpPr>
        <p:spPr>
          <a:xfrm>
            <a:off x="2979523" y="6816286"/>
            <a:ext cx="1530000" cy="21819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 fontScale="77500" lnSpcReduction="20000"/>
          </a:bodyPr>
          <a:lstStyle/>
          <a:p>
            <a:pPr algn="r"/>
            <a:r>
              <a:rPr lang="en-US" sz="900" b="1" i="0" dirty="0" err="1">
                <a:solidFill>
                  <a:srgbClr val="000000"/>
                </a:solidFill>
                <a:latin typeface="Arial"/>
              </a:rPr>
              <a:t>Número</a:t>
            </a:r>
            <a:r>
              <a:rPr lang="en-US" sz="900" b="1" i="0" dirty="0">
                <a:solidFill>
                  <a:srgbClr val="000000"/>
                </a:solidFill>
                <a:latin typeface="Arial"/>
              </a:rPr>
              <a:t> Total de </a:t>
            </a:r>
            <a:r>
              <a:rPr lang="en-US" sz="900" b="1" i="0" dirty="0" err="1">
                <a:solidFill>
                  <a:srgbClr val="000000"/>
                </a:solidFill>
                <a:latin typeface="Arial"/>
              </a:rPr>
              <a:t>Bienes</a:t>
            </a:r>
            <a:r>
              <a:rPr lang="en-US" sz="900" b="1" i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900" b="1" i="0" dirty="0" err="1">
                <a:solidFill>
                  <a:srgbClr val="000000"/>
                </a:solidFill>
                <a:latin typeface="Arial"/>
              </a:rPr>
              <a:t>Muebles</a:t>
            </a:r>
            <a:r>
              <a:rPr lang="en-US" sz="900" b="1" i="0" dirty="0">
                <a:solidFill>
                  <a:srgbClr val="000000"/>
                </a:solidFill>
                <a:latin typeface="Arial"/>
              </a:rPr>
              <a:t>:</a:t>
            </a:r>
            <a:r>
              <a:rPr lang="en-US" sz="900" dirty="0"/>
              <a:t> </a:t>
            </a:r>
          </a:p>
        </p:txBody>
      </p:sp>
      <p:cxnSp>
        <p:nvCxnSpPr>
          <p:cNvPr id="311" name="LineObject 310"/>
          <p:cNvCxnSpPr/>
          <p:nvPr/>
        </p:nvCxnSpPr>
        <p:spPr>
          <a:xfrm>
            <a:off x="450000" y="6722952"/>
            <a:ext cx="91800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33</a:t>
            </a:r>
            <a:r>
              <a:rPr lang="en-US" sz="800"/>
              <a:t> </a:t>
            </a:r>
          </a:p>
        </p:txBody>
      </p:sp>
      <p:sp>
        <p:nvSpPr>
          <p:cNvPr id="318" name="TextBox 317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  <p:sp>
        <p:nvSpPr>
          <p:cNvPr id="77" name="CuadroTexto 2">
            <a:extLst>
              <a:ext uri="{FF2B5EF4-FFF2-40B4-BE49-F238E27FC236}">
                <a16:creationId xmlns:a16="http://schemas.microsoft.com/office/drawing/2014/main" id="{107B7C69-061D-4986-AA8B-6009A8E13CF3}"/>
              </a:ext>
            </a:extLst>
          </p:cNvPr>
          <p:cNvSpPr txBox="1"/>
          <p:nvPr/>
        </p:nvSpPr>
        <p:spPr>
          <a:xfrm>
            <a:off x="2869921" y="3033311"/>
            <a:ext cx="4160157" cy="207372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pPr algn="ctr"/>
            <a:r>
              <a:rPr lang="es-MX" sz="1100" dirty="0"/>
              <a:t>__________________________________________</a:t>
            </a:r>
          </a:p>
          <a:p>
            <a:pPr algn="ctr"/>
            <a:r>
              <a:rPr lang="es-MX" sz="1100" dirty="0"/>
              <a:t>JORGE ÁLVARO OCHOA ORDUÑO</a:t>
            </a:r>
          </a:p>
          <a:p>
            <a:pPr algn="ctr"/>
            <a:r>
              <a:rPr lang="es-MX" sz="1100" dirty="0"/>
              <a:t>PRESIDENTE</a:t>
            </a:r>
          </a:p>
        </p:txBody>
      </p:sp>
      <p:sp>
        <p:nvSpPr>
          <p:cNvPr id="78" name="CuadroTexto 3">
            <a:extLst>
              <a:ext uri="{FF2B5EF4-FFF2-40B4-BE49-F238E27FC236}">
                <a16:creationId xmlns:a16="http://schemas.microsoft.com/office/drawing/2014/main" id="{67794616-362F-4E97-99F6-442CF51A1A5F}"/>
              </a:ext>
            </a:extLst>
          </p:cNvPr>
          <p:cNvSpPr txBox="1"/>
          <p:nvPr/>
        </p:nvSpPr>
        <p:spPr>
          <a:xfrm>
            <a:off x="101765" y="4288884"/>
            <a:ext cx="4653643" cy="22079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pPr algn="ctr"/>
            <a:r>
              <a:rPr lang="es-MX" sz="1100" dirty="0"/>
              <a:t>_____________________________________________</a:t>
            </a:r>
          </a:p>
          <a:p>
            <a:pPr algn="ctr"/>
            <a:r>
              <a:rPr lang="es-MX" sz="1100" dirty="0"/>
              <a:t>EMILIO RODRÍGUEZ LÓPEZ</a:t>
            </a:r>
          </a:p>
          <a:p>
            <a:pPr algn="ctr"/>
            <a:r>
              <a:rPr lang="es-MX" sz="1100" dirty="0"/>
              <a:t>DIRECTOR GRAL. DE ADMINISTRACIÓN Y FINANZAS</a:t>
            </a:r>
          </a:p>
        </p:txBody>
      </p:sp>
      <p:sp>
        <p:nvSpPr>
          <p:cNvPr id="79" name="CuadroTexto 4">
            <a:extLst>
              <a:ext uri="{FF2B5EF4-FFF2-40B4-BE49-F238E27FC236}">
                <a16:creationId xmlns:a16="http://schemas.microsoft.com/office/drawing/2014/main" id="{E819B93A-BAFB-4028-96BC-2610141A3CD6}"/>
              </a:ext>
            </a:extLst>
          </p:cNvPr>
          <p:cNvSpPr txBox="1"/>
          <p:nvPr/>
        </p:nvSpPr>
        <p:spPr>
          <a:xfrm>
            <a:off x="5631424" y="4296028"/>
            <a:ext cx="3908575" cy="204832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pPr algn="ctr"/>
            <a:r>
              <a:rPr lang="es-MX" sz="1100" dirty="0"/>
              <a:t>__________________________________________</a:t>
            </a:r>
          </a:p>
          <a:p>
            <a:pPr algn="ctr"/>
            <a:r>
              <a:rPr lang="es-MX" sz="1100" dirty="0"/>
              <a:t>RAMÓN FERNANDO ORDUÑO </a:t>
            </a:r>
            <a:r>
              <a:rPr lang="es-MX" dirty="0"/>
              <a:t>ÁLVAREZ</a:t>
            </a:r>
            <a:endParaRPr lang="es-MX" sz="1100" dirty="0"/>
          </a:p>
          <a:p>
            <a:pPr algn="ctr"/>
            <a:r>
              <a:rPr lang="es-MX" sz="1100" dirty="0"/>
              <a:t>JEFE DE LA UNIDAD DE RECURSOS FINANCIEROS</a:t>
            </a:r>
          </a:p>
          <a:p>
            <a:pPr algn="ctr"/>
            <a:r>
              <a:rPr lang="es-MX" sz="1100" dirty="0"/>
              <a:t>Y CUENTA PÚBLICA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5110100052-43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5110100052-44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5110100052-45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5110100052-46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5110100052-47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5110100052-48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5110100052-53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5110100052-55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5110100052-58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5110100052-59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$1,600.00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5110100052-60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5110100052-7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$2,886.00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5110100052-8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$3,025.00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MADERA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5110100052-9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$1,100.00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$1,249.00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5110100053-10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$1,699.00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5110100053-11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$1,699.00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5110100053-2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5110100053-4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$1,249.00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5110100053-5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$949.00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5110100053-6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$3,025.00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5110100053-7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$397.50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ESCRITORIO DE METAL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5110100053-8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$1,454.00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5110100054-10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5110100054-5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$1,399.00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4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5110100054-6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$1,399.00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5110100054-7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$1,399.00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5110100054-8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$899.00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ESTANTE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5110100054-9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5110100065-1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$550.00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5110100065-2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$1,999.00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$165.00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5110100065-4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$825.00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5110100065-5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5110100065-6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5110100065-7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5110100066-1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$1,399.00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5110100066-2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$3,399.00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5110100066-3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5110100066-4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5110100066-5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5110100066-6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5110100066-7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LIBRERO DE MADERA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5110100066-8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$1,226.58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5110100069-10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5110100069-11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5110100069-12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5110100069-13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5110100069-14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5110100069-15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5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5110100069-17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5110100069-19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5110100069-2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$839.00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5110100069-20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5110100069-3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$549.00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5110100069-4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$569.00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5110100069-5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$560.00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5110100069-6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$806.96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5110100069-7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$1,650.00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MESA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5110100069-9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REPISA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5110100108-1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$599.00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5110100111-10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$369.00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5110100111-11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$152.40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5110100111-12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$149.00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5110100111-13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$152.40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5110100111-14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$152.40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5110100111-15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$152.40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5110100111-16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$379.07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5110100111-17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5110100111-18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$2,599.00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5110100111-21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5110100111-23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5110100111-24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5110100111-25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5110100111-26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6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5110100111-27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5110100111-28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5110100111-29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$954.00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5110100111-30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5110100111-31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5110100111-32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5110100111-33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5110100111-34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5110100111-35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$309.00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5110100111-36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$309.00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$918.64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5110100111-40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5110100111-41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5110100111-42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5110100111-43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5110100111-44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$400.00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5110100111-45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5110100111-46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$379.00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5110100111-49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$267.00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5110100111-5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$149.00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5110100111-51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$267.00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5110100111-55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$999.00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5110100111-6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$149.00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5110100111-7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$149.00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5110100111-8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$369.00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7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5110100111-9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$369.00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SILLON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5110100118-1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$5,000.00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5110100128-10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$2,668.00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5110100128-11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5110100128-12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5110100128-13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5110100128-14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5110100128-15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5110100128-16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5110100128-17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5110100128-18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5110100128-19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5110100128-20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$2,900.00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5110100128-21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$1,320.00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5110100128-22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$828.71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5110100128-23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$2,145.00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5110100128-24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$2,220.00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5110100128-25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$3,399.15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5110100128-26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5110100128-28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$1,100.00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5110100128-29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$2,441.54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5110100128-30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5110100128-31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8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/>
          </p:nvPr>
        </p:nvSpPr>
        <p:spPr>
          <a:xfrm>
            <a:off x="630000" y="392857"/>
            <a:ext cx="86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85000" lnSpcReduction="20000"/>
          </a:bodyPr>
          <a:lstStyle/>
          <a:p>
            <a:pPr algn="ctr"/>
            <a:r>
              <a:rPr lang="en-US" sz="1300" b="1" i="0">
                <a:solidFill>
                  <a:srgbClr val="000000"/>
                </a:solidFill>
                <a:latin typeface="Arial"/>
              </a:rPr>
              <a:t>Comisión Estatal de los Derechos Humanos</a:t>
            </a:r>
            <a:r>
              <a:rPr lang="en-US" sz="1300"/>
              <a:t> </a:t>
            </a:r>
          </a:p>
        </p:txBody>
      </p:sp>
      <p:sp>
        <p:nvSpPr>
          <p:cNvPr id="8" name="TextBox 7"/>
          <p:cNvSpPr>
            <a:spLocks noGrp="1"/>
          </p:cNvSpPr>
          <p:nvPr>
            <p:ph/>
          </p:nvPr>
        </p:nvSpPr>
        <p:spPr>
          <a:xfrm>
            <a:off x="1080000" y="563333"/>
            <a:ext cx="774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20000"/>
          </a:bodyPr>
          <a:lstStyle/>
          <a:p>
            <a:pPr algn="ctr"/>
            <a:r>
              <a:rPr lang="en-US" sz="1100" b="1" i="0">
                <a:solidFill>
                  <a:srgbClr val="000000"/>
                </a:solidFill>
                <a:latin typeface="Arial"/>
              </a:rPr>
              <a:t>ESTADO DE BAJA CALIFORNIA</a:t>
            </a:r>
            <a:r>
              <a:rPr lang="en-US" sz="1100"/>
              <a:t> </a:t>
            </a:r>
          </a:p>
        </p:txBody>
      </p:sp>
      <p:sp>
        <p:nvSpPr>
          <p:cNvPr id="14" name="TextBox 13"/>
          <p:cNvSpPr>
            <a:spLocks noGrp="1"/>
          </p:cNvSpPr>
          <p:nvPr>
            <p:ph/>
          </p:nvPr>
        </p:nvSpPr>
        <p:spPr>
          <a:xfrm>
            <a:off x="1170000" y="733809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fontScale="92500" lnSpcReduction="10000"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Relación de Bienes que Componen su Patrimonio</a:t>
            </a:r>
            <a:r>
              <a:rPr lang="en-US" sz="1000"/>
              <a:t> </a:t>
            </a:r>
          </a:p>
        </p:txBody>
      </p:sp>
      <p:sp>
        <p:nvSpPr>
          <p:cNvPr id="20" name="TextBox 19"/>
          <p:cNvSpPr>
            <a:spLocks noGrp="1"/>
          </p:cNvSpPr>
          <p:nvPr>
            <p:ph/>
          </p:nvPr>
        </p:nvSpPr>
        <p:spPr>
          <a:xfrm>
            <a:off x="8910000" y="81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700" b="0" i="0">
                <a:solidFill>
                  <a:srgbClr val="000000"/>
                </a:solidFill>
                <a:latin typeface="Arial"/>
              </a:rPr>
              <a:t>23/ene./2025</a:t>
            </a:r>
            <a:r>
              <a:rPr lang="en-US" sz="700"/>
              <a:t> </a:t>
            </a:r>
          </a:p>
        </p:txBody>
      </p:sp>
      <p:sp>
        <p:nvSpPr>
          <p:cNvPr id="26" name="TextBox 25"/>
          <p:cNvSpPr>
            <a:spLocks noGrp="1"/>
          </p:cNvSpPr>
          <p:nvPr>
            <p:ph/>
          </p:nvPr>
        </p:nvSpPr>
        <p:spPr>
          <a:xfrm>
            <a:off x="1170000" y="904285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 lnSpcReduction="10000"/>
          </a:bodyPr>
          <a:lstStyle/>
          <a:p>
            <a:pPr algn="ctr"/>
            <a:r>
              <a:rPr lang="en-US" sz="900" b="1" i="0">
                <a:solidFill>
                  <a:srgbClr val="000000"/>
                </a:solidFill>
                <a:latin typeface="Arial"/>
              </a:rPr>
              <a:t>Cuenta Pública de 2024</a:t>
            </a:r>
            <a:r>
              <a:rPr lang="en-US" sz="900"/>
              <a:t> </a:t>
            </a:r>
          </a:p>
        </p:txBody>
      </p:sp>
      <p:sp>
        <p:nvSpPr>
          <p:cNvPr id="32" name="TextBox 31"/>
          <p:cNvSpPr>
            <a:spLocks noGrp="1"/>
          </p:cNvSpPr>
          <p:nvPr>
            <p:ph/>
          </p:nvPr>
        </p:nvSpPr>
        <p:spPr>
          <a:xfrm>
            <a:off x="8640000" y="990000"/>
            <a:ext cx="81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02:01 p. m.</a:t>
            </a:r>
            <a:r>
              <a:rPr lang="en-US" sz="700"/>
              <a:t> </a:t>
            </a:r>
          </a:p>
        </p:txBody>
      </p:sp>
      <p:sp>
        <p:nvSpPr>
          <p:cNvPr id="38" name="TextBox 37"/>
          <p:cNvSpPr>
            <a:spLocks noGrp="1"/>
          </p:cNvSpPr>
          <p:nvPr>
            <p:ph/>
          </p:nvPr>
        </p:nvSpPr>
        <p:spPr>
          <a:xfrm>
            <a:off x="7740000" y="99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hora de Impresión</a:t>
            </a:r>
            <a:r>
              <a:rPr lang="en-US" sz="700"/>
              <a:t> </a:t>
            </a:r>
          </a:p>
        </p:txBody>
      </p:sp>
      <p:sp>
        <p:nvSpPr>
          <p:cNvPr id="44" name="TextBox 43"/>
          <p:cNvSpPr>
            <a:spLocks noGrp="1"/>
          </p:cNvSpPr>
          <p:nvPr>
            <p:ph/>
          </p:nvPr>
        </p:nvSpPr>
        <p:spPr>
          <a:xfrm>
            <a:off x="7740000" y="810000"/>
            <a:ext cx="117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700" b="0" i="0">
                <a:solidFill>
                  <a:srgbClr val="000000"/>
                </a:solidFill>
                <a:latin typeface="Arial"/>
              </a:rPr>
              <a:t>Fecha y</a:t>
            </a:r>
            <a:r>
              <a:rPr lang="en-US" sz="700"/>
              <a:t> </a:t>
            </a:r>
          </a:p>
        </p:txBody>
      </p:sp>
      <p:cxnSp>
        <p:nvCxnSpPr>
          <p:cNvPr id="50" name="LineObject 49"/>
          <p:cNvCxnSpPr/>
          <p:nvPr/>
        </p:nvCxnSpPr>
        <p:spPr>
          <a:xfrm>
            <a:off x="8910000" y="810000"/>
            <a:ext cx="1" cy="3060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>
            <a:spLocks noGrp="1"/>
          </p:cNvSpPr>
          <p:nvPr>
            <p:ph/>
          </p:nvPr>
        </p:nvSpPr>
        <p:spPr>
          <a:xfrm>
            <a:off x="540000" y="961428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Rep: rptActivosConac2</a:t>
            </a:r>
            <a:r>
              <a:rPr lang="en-US" sz="600"/>
              <a:t> </a:t>
            </a:r>
          </a:p>
        </p:txBody>
      </p:sp>
      <p:sp>
        <p:nvSpPr>
          <p:cNvPr id="57" name="TextBox 56"/>
          <p:cNvSpPr>
            <a:spLocks noGrp="1"/>
          </p:cNvSpPr>
          <p:nvPr>
            <p:ph/>
          </p:nvPr>
        </p:nvSpPr>
        <p:spPr>
          <a:xfrm>
            <a:off x="270000" y="810000"/>
            <a:ext cx="198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l"/>
            <a:r>
              <a:rPr lang="en-US" sz="600" b="0" i="0">
                <a:solidFill>
                  <a:srgbClr val="000000"/>
                </a:solidFill>
                <a:latin typeface="Arial"/>
              </a:rPr>
              <a:t>Usr: Supervisor</a:t>
            </a:r>
            <a:r>
              <a:rPr lang="en-US" sz="600"/>
              <a:t> </a:t>
            </a:r>
          </a:p>
        </p:txBody>
      </p:sp>
      <p:sp>
        <p:nvSpPr>
          <p:cNvPr id="63" name="TextBox 62"/>
          <p:cNvSpPr>
            <a:spLocks noGrp="1"/>
          </p:cNvSpPr>
          <p:nvPr>
            <p:ph/>
          </p:nvPr>
        </p:nvSpPr>
        <p:spPr>
          <a:xfrm>
            <a:off x="1170000" y="990000"/>
            <a:ext cx="756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b">
            <a:normAutofit/>
          </a:bodyPr>
          <a:lstStyle/>
          <a:p>
            <a:pPr algn="ctr"/>
            <a:r>
              <a:rPr lang="en-US" sz="800" b="0" i="0">
                <a:solidFill>
                  <a:srgbClr val="000000"/>
                </a:solidFill>
                <a:latin typeface="Arial"/>
              </a:rPr>
              <a:t>Al 31/12/2024</a:t>
            </a:r>
            <a:r>
              <a:rPr lang="en-US" sz="800"/>
              <a:t> </a:t>
            </a:r>
          </a:p>
        </p:txBody>
      </p:sp>
      <p:pic>
        <p:nvPicPr>
          <p:cNvPr id="69" name="Picture69" descr="image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00" y="450000"/>
            <a:ext cx="1980000" cy="540000"/>
          </a:xfrm>
          <a:prstGeom prst="rect">
            <a:avLst/>
          </a:prstGeom>
          <a:noFill/>
        </p:spPr>
      </p:pic>
      <p:sp>
        <p:nvSpPr>
          <p:cNvPr id="70" name="TextBox 69"/>
          <p:cNvSpPr>
            <a:spLocks noGrp="1"/>
          </p:cNvSpPr>
          <p:nvPr>
            <p:ph/>
          </p:nvPr>
        </p:nvSpPr>
        <p:spPr>
          <a:xfrm>
            <a:off x="360000" y="1170000"/>
            <a:ext cx="9338381" cy="3600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6" name="TextBox 75"/>
          <p:cNvSpPr>
            <a:spLocks noGrp="1"/>
          </p:cNvSpPr>
          <p:nvPr>
            <p:ph/>
          </p:nvPr>
        </p:nvSpPr>
        <p:spPr>
          <a:xfrm>
            <a:off x="810000" y="1170000"/>
            <a:ext cx="90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1000" b="1" i="0">
                <a:solidFill>
                  <a:srgbClr val="000000"/>
                </a:solidFill>
                <a:latin typeface="Arial"/>
              </a:rPr>
              <a:t>Código</a:t>
            </a:r>
            <a:r>
              <a:rPr lang="en-US" sz="1000"/>
              <a:t> </a:t>
            </a:r>
          </a:p>
        </p:txBody>
      </p:sp>
      <p:sp>
        <p:nvSpPr>
          <p:cNvPr id="82" name="TextBox 81"/>
          <p:cNvSpPr>
            <a:spLocks noGrp="1"/>
          </p:cNvSpPr>
          <p:nvPr>
            <p:ph/>
          </p:nvPr>
        </p:nvSpPr>
        <p:spPr>
          <a:xfrm>
            <a:off x="2066381" y="1170000"/>
            <a:ext cx="549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1" i="0">
                <a:solidFill>
                  <a:srgbClr val="000000"/>
                </a:solidFill>
                <a:latin typeface="Arial"/>
              </a:rPr>
              <a:t>Descripción del Bien</a:t>
            </a:r>
            <a:r>
              <a:rPr lang="en-US" sz="1000"/>
              <a:t> </a:t>
            </a:r>
          </a:p>
        </p:txBody>
      </p:sp>
      <p:cxnSp>
        <p:nvCxnSpPr>
          <p:cNvPr id="81" name="Straight Connector 61"/>
          <p:cNvCxnSpPr/>
          <p:nvPr/>
        </p:nvCxnSpPr>
        <p:spPr>
          <a:xfrm>
            <a:off x="206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61"/>
          <p:cNvCxnSpPr/>
          <p:nvPr/>
        </p:nvCxnSpPr>
        <p:spPr>
          <a:xfrm>
            <a:off x="7556381" y="1170000"/>
            <a:ext cx="0" cy="36000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>
            <a:spLocks noGrp="1"/>
          </p:cNvSpPr>
          <p:nvPr>
            <p:ph/>
          </p:nvPr>
        </p:nvSpPr>
        <p:spPr>
          <a:xfrm>
            <a:off x="7772857" y="1170000"/>
            <a:ext cx="1350000" cy="36000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r"/>
            <a:r>
              <a:rPr lang="en-US" sz="1000" b="1" i="0">
                <a:solidFill>
                  <a:srgbClr val="000000"/>
                </a:solidFill>
                <a:latin typeface="Arial"/>
              </a:rPr>
              <a:t>Valor en Libros</a:t>
            </a:r>
            <a:r>
              <a:rPr lang="en-US" sz="1000"/>
              <a:t> </a:t>
            </a:r>
          </a:p>
        </p:txBody>
      </p:sp>
      <p:sp>
        <p:nvSpPr>
          <p:cNvPr id="94" name="TextBox 93"/>
          <p:cNvSpPr>
            <a:spLocks noGrp="1"/>
          </p:cNvSpPr>
          <p:nvPr>
            <p:ph/>
          </p:nvPr>
        </p:nvSpPr>
        <p:spPr>
          <a:xfrm>
            <a:off x="360000" y="153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00" name="TextBox 99"/>
          <p:cNvSpPr>
            <a:spLocks noGrp="1"/>
          </p:cNvSpPr>
          <p:nvPr>
            <p:ph/>
          </p:nvPr>
        </p:nvSpPr>
        <p:spPr>
          <a:xfrm>
            <a:off x="2066666" y="153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99" name="Straight Connector 61"/>
          <p:cNvCxnSpPr/>
          <p:nvPr/>
        </p:nvCxnSpPr>
        <p:spPr>
          <a:xfrm>
            <a:off x="206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61"/>
          <p:cNvCxnSpPr/>
          <p:nvPr/>
        </p:nvCxnSpPr>
        <p:spPr>
          <a:xfrm>
            <a:off x="7556666" y="153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>
            <a:spLocks noGrp="1"/>
          </p:cNvSpPr>
          <p:nvPr>
            <p:ph/>
          </p:nvPr>
        </p:nvSpPr>
        <p:spPr>
          <a:xfrm>
            <a:off x="630000" y="153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5110100128-32</a:t>
            </a:r>
            <a:r>
              <a:rPr lang="en-US" sz="800"/>
              <a:t> </a:t>
            </a:r>
          </a:p>
        </p:txBody>
      </p:sp>
      <p:sp>
        <p:nvSpPr>
          <p:cNvPr id="112" name="TextBox 111"/>
          <p:cNvSpPr>
            <a:spLocks noGrp="1"/>
          </p:cNvSpPr>
          <p:nvPr>
            <p:ph/>
          </p:nvPr>
        </p:nvSpPr>
        <p:spPr>
          <a:xfrm>
            <a:off x="7592381" y="153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18" name="TextBox 117"/>
          <p:cNvSpPr>
            <a:spLocks noGrp="1"/>
          </p:cNvSpPr>
          <p:nvPr>
            <p:ph/>
          </p:nvPr>
        </p:nvSpPr>
        <p:spPr>
          <a:xfrm>
            <a:off x="360000" y="174238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24" name="TextBox 123"/>
          <p:cNvSpPr>
            <a:spLocks noGrp="1"/>
          </p:cNvSpPr>
          <p:nvPr>
            <p:ph/>
          </p:nvPr>
        </p:nvSpPr>
        <p:spPr>
          <a:xfrm>
            <a:off x="2066666" y="174238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123" name="Straight Connector 61"/>
          <p:cNvCxnSpPr/>
          <p:nvPr/>
        </p:nvCxnSpPr>
        <p:spPr>
          <a:xfrm>
            <a:off x="206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1"/>
          <p:cNvCxnSpPr/>
          <p:nvPr/>
        </p:nvCxnSpPr>
        <p:spPr>
          <a:xfrm>
            <a:off x="7556666" y="174238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>
            <a:spLocks noGrp="1"/>
          </p:cNvSpPr>
          <p:nvPr>
            <p:ph/>
          </p:nvPr>
        </p:nvSpPr>
        <p:spPr>
          <a:xfrm>
            <a:off x="630000" y="174238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5110100128-33</a:t>
            </a:r>
            <a:r>
              <a:rPr lang="en-US" sz="800"/>
              <a:t> </a:t>
            </a:r>
          </a:p>
        </p:txBody>
      </p:sp>
      <p:sp>
        <p:nvSpPr>
          <p:cNvPr id="136" name="TextBox 135"/>
          <p:cNvSpPr>
            <a:spLocks noGrp="1"/>
          </p:cNvSpPr>
          <p:nvPr>
            <p:ph/>
          </p:nvPr>
        </p:nvSpPr>
        <p:spPr>
          <a:xfrm>
            <a:off x="7592381" y="174238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42" name="TextBox 141"/>
          <p:cNvSpPr>
            <a:spLocks noGrp="1"/>
          </p:cNvSpPr>
          <p:nvPr>
            <p:ph/>
          </p:nvPr>
        </p:nvSpPr>
        <p:spPr>
          <a:xfrm>
            <a:off x="360000" y="195476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48" name="TextBox 147"/>
          <p:cNvSpPr>
            <a:spLocks noGrp="1"/>
          </p:cNvSpPr>
          <p:nvPr>
            <p:ph/>
          </p:nvPr>
        </p:nvSpPr>
        <p:spPr>
          <a:xfrm>
            <a:off x="2066666" y="195476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147" name="Straight Connector 61"/>
          <p:cNvCxnSpPr/>
          <p:nvPr/>
        </p:nvCxnSpPr>
        <p:spPr>
          <a:xfrm>
            <a:off x="206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61"/>
          <p:cNvCxnSpPr/>
          <p:nvPr/>
        </p:nvCxnSpPr>
        <p:spPr>
          <a:xfrm>
            <a:off x="7556666" y="195476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>
            <a:spLocks noGrp="1"/>
          </p:cNvSpPr>
          <p:nvPr>
            <p:ph/>
          </p:nvPr>
        </p:nvSpPr>
        <p:spPr>
          <a:xfrm>
            <a:off x="630000" y="195476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5110100128-34</a:t>
            </a:r>
            <a:r>
              <a:rPr lang="en-US" sz="800"/>
              <a:t> </a:t>
            </a:r>
          </a:p>
        </p:txBody>
      </p:sp>
      <p:sp>
        <p:nvSpPr>
          <p:cNvPr id="160" name="TextBox 159"/>
          <p:cNvSpPr>
            <a:spLocks noGrp="1"/>
          </p:cNvSpPr>
          <p:nvPr>
            <p:ph/>
          </p:nvPr>
        </p:nvSpPr>
        <p:spPr>
          <a:xfrm>
            <a:off x="7592381" y="195476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66" name="TextBox 165"/>
          <p:cNvSpPr>
            <a:spLocks noGrp="1"/>
          </p:cNvSpPr>
          <p:nvPr>
            <p:ph/>
          </p:nvPr>
        </p:nvSpPr>
        <p:spPr>
          <a:xfrm>
            <a:off x="360000" y="216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72" name="TextBox 171"/>
          <p:cNvSpPr>
            <a:spLocks noGrp="1"/>
          </p:cNvSpPr>
          <p:nvPr>
            <p:ph/>
          </p:nvPr>
        </p:nvSpPr>
        <p:spPr>
          <a:xfrm>
            <a:off x="2066666" y="216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171" name="Straight Connector 61"/>
          <p:cNvCxnSpPr/>
          <p:nvPr/>
        </p:nvCxnSpPr>
        <p:spPr>
          <a:xfrm>
            <a:off x="206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1"/>
          <p:cNvCxnSpPr/>
          <p:nvPr/>
        </p:nvCxnSpPr>
        <p:spPr>
          <a:xfrm>
            <a:off x="7556666" y="216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>
            <a:spLocks noGrp="1"/>
          </p:cNvSpPr>
          <p:nvPr>
            <p:ph/>
          </p:nvPr>
        </p:nvSpPr>
        <p:spPr>
          <a:xfrm>
            <a:off x="630000" y="216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5110100128-35</a:t>
            </a:r>
            <a:r>
              <a:rPr lang="en-US" sz="800"/>
              <a:t> </a:t>
            </a:r>
          </a:p>
        </p:txBody>
      </p:sp>
      <p:sp>
        <p:nvSpPr>
          <p:cNvPr id="184" name="TextBox 183"/>
          <p:cNvSpPr>
            <a:spLocks noGrp="1"/>
          </p:cNvSpPr>
          <p:nvPr>
            <p:ph/>
          </p:nvPr>
        </p:nvSpPr>
        <p:spPr>
          <a:xfrm>
            <a:off x="7592381" y="216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190" name="TextBox 189"/>
          <p:cNvSpPr>
            <a:spLocks noGrp="1"/>
          </p:cNvSpPr>
          <p:nvPr>
            <p:ph/>
          </p:nvPr>
        </p:nvSpPr>
        <p:spPr>
          <a:xfrm>
            <a:off x="360000" y="237952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196" name="TextBox 195"/>
          <p:cNvSpPr>
            <a:spLocks noGrp="1"/>
          </p:cNvSpPr>
          <p:nvPr>
            <p:ph/>
          </p:nvPr>
        </p:nvSpPr>
        <p:spPr>
          <a:xfrm>
            <a:off x="2066666" y="237952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195" name="Straight Connector 61"/>
          <p:cNvCxnSpPr/>
          <p:nvPr/>
        </p:nvCxnSpPr>
        <p:spPr>
          <a:xfrm>
            <a:off x="206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61"/>
          <p:cNvCxnSpPr/>
          <p:nvPr/>
        </p:nvCxnSpPr>
        <p:spPr>
          <a:xfrm>
            <a:off x="7556666" y="237952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>
            <a:spLocks noGrp="1"/>
          </p:cNvSpPr>
          <p:nvPr>
            <p:ph/>
          </p:nvPr>
        </p:nvSpPr>
        <p:spPr>
          <a:xfrm>
            <a:off x="630000" y="237952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5110100128-36</a:t>
            </a:r>
            <a:r>
              <a:rPr lang="en-US" sz="800"/>
              <a:t> </a:t>
            </a:r>
          </a:p>
        </p:txBody>
      </p:sp>
      <p:sp>
        <p:nvSpPr>
          <p:cNvPr id="208" name="TextBox 207"/>
          <p:cNvSpPr>
            <a:spLocks noGrp="1"/>
          </p:cNvSpPr>
          <p:nvPr>
            <p:ph/>
          </p:nvPr>
        </p:nvSpPr>
        <p:spPr>
          <a:xfrm>
            <a:off x="7592381" y="237952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14" name="TextBox 213"/>
          <p:cNvSpPr>
            <a:spLocks noGrp="1"/>
          </p:cNvSpPr>
          <p:nvPr>
            <p:ph/>
          </p:nvPr>
        </p:nvSpPr>
        <p:spPr>
          <a:xfrm>
            <a:off x="360000" y="259190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20" name="TextBox 219"/>
          <p:cNvSpPr>
            <a:spLocks noGrp="1"/>
          </p:cNvSpPr>
          <p:nvPr>
            <p:ph/>
          </p:nvPr>
        </p:nvSpPr>
        <p:spPr>
          <a:xfrm>
            <a:off x="2066666" y="259190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219" name="Straight Connector 61"/>
          <p:cNvCxnSpPr/>
          <p:nvPr/>
        </p:nvCxnSpPr>
        <p:spPr>
          <a:xfrm>
            <a:off x="206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1"/>
          <p:cNvCxnSpPr/>
          <p:nvPr/>
        </p:nvCxnSpPr>
        <p:spPr>
          <a:xfrm>
            <a:off x="7556666" y="259190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>
            <a:spLocks noGrp="1"/>
          </p:cNvSpPr>
          <p:nvPr>
            <p:ph/>
          </p:nvPr>
        </p:nvSpPr>
        <p:spPr>
          <a:xfrm>
            <a:off x="630000" y="259190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5110100128-37</a:t>
            </a:r>
            <a:r>
              <a:rPr lang="en-US" sz="800"/>
              <a:t> </a:t>
            </a:r>
          </a:p>
        </p:txBody>
      </p:sp>
      <p:sp>
        <p:nvSpPr>
          <p:cNvPr id="232" name="TextBox 231"/>
          <p:cNvSpPr>
            <a:spLocks noGrp="1"/>
          </p:cNvSpPr>
          <p:nvPr>
            <p:ph/>
          </p:nvPr>
        </p:nvSpPr>
        <p:spPr>
          <a:xfrm>
            <a:off x="7592381" y="259190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38" name="TextBox 237"/>
          <p:cNvSpPr>
            <a:spLocks noGrp="1"/>
          </p:cNvSpPr>
          <p:nvPr>
            <p:ph/>
          </p:nvPr>
        </p:nvSpPr>
        <p:spPr>
          <a:xfrm>
            <a:off x="360000" y="280428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44" name="TextBox 243"/>
          <p:cNvSpPr>
            <a:spLocks noGrp="1"/>
          </p:cNvSpPr>
          <p:nvPr>
            <p:ph/>
          </p:nvPr>
        </p:nvSpPr>
        <p:spPr>
          <a:xfrm>
            <a:off x="2066666" y="280428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243" name="Straight Connector 61"/>
          <p:cNvCxnSpPr/>
          <p:nvPr/>
        </p:nvCxnSpPr>
        <p:spPr>
          <a:xfrm>
            <a:off x="206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1"/>
          <p:cNvCxnSpPr/>
          <p:nvPr/>
        </p:nvCxnSpPr>
        <p:spPr>
          <a:xfrm>
            <a:off x="7556666" y="280428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>
            <a:spLocks noGrp="1"/>
          </p:cNvSpPr>
          <p:nvPr>
            <p:ph/>
          </p:nvPr>
        </p:nvSpPr>
        <p:spPr>
          <a:xfrm>
            <a:off x="630000" y="280428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5110100128-38</a:t>
            </a:r>
            <a:r>
              <a:rPr lang="en-US" sz="800"/>
              <a:t> </a:t>
            </a:r>
          </a:p>
        </p:txBody>
      </p:sp>
      <p:sp>
        <p:nvSpPr>
          <p:cNvPr id="256" name="TextBox 255"/>
          <p:cNvSpPr>
            <a:spLocks noGrp="1"/>
          </p:cNvSpPr>
          <p:nvPr>
            <p:ph/>
          </p:nvPr>
        </p:nvSpPr>
        <p:spPr>
          <a:xfrm>
            <a:off x="7592381" y="280428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62" name="TextBox 261"/>
          <p:cNvSpPr>
            <a:spLocks noGrp="1"/>
          </p:cNvSpPr>
          <p:nvPr>
            <p:ph/>
          </p:nvPr>
        </p:nvSpPr>
        <p:spPr>
          <a:xfrm>
            <a:off x="360000" y="301666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68" name="TextBox 267"/>
          <p:cNvSpPr>
            <a:spLocks noGrp="1"/>
          </p:cNvSpPr>
          <p:nvPr>
            <p:ph/>
          </p:nvPr>
        </p:nvSpPr>
        <p:spPr>
          <a:xfrm>
            <a:off x="2066666" y="301666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GAVETAS</a:t>
            </a:r>
            <a:r>
              <a:rPr lang="en-US" sz="800"/>
              <a:t> </a:t>
            </a:r>
          </a:p>
        </p:txBody>
      </p:sp>
      <p:cxnSp>
        <p:nvCxnSpPr>
          <p:cNvPr id="267" name="Straight Connector 61"/>
          <p:cNvCxnSpPr/>
          <p:nvPr/>
        </p:nvCxnSpPr>
        <p:spPr>
          <a:xfrm>
            <a:off x="206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1"/>
          <p:cNvCxnSpPr/>
          <p:nvPr/>
        </p:nvCxnSpPr>
        <p:spPr>
          <a:xfrm>
            <a:off x="7556666" y="301666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>
            <a:spLocks noGrp="1"/>
          </p:cNvSpPr>
          <p:nvPr>
            <p:ph/>
          </p:nvPr>
        </p:nvSpPr>
        <p:spPr>
          <a:xfrm>
            <a:off x="630000" y="301666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5110100128-39</a:t>
            </a:r>
            <a:r>
              <a:rPr lang="en-US" sz="800"/>
              <a:t> </a:t>
            </a:r>
          </a:p>
        </p:txBody>
      </p:sp>
      <p:sp>
        <p:nvSpPr>
          <p:cNvPr id="280" name="TextBox 279"/>
          <p:cNvSpPr>
            <a:spLocks noGrp="1"/>
          </p:cNvSpPr>
          <p:nvPr>
            <p:ph/>
          </p:nvPr>
        </p:nvSpPr>
        <p:spPr>
          <a:xfrm>
            <a:off x="7592381" y="301666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286" name="TextBox 285"/>
          <p:cNvSpPr>
            <a:spLocks noGrp="1"/>
          </p:cNvSpPr>
          <p:nvPr>
            <p:ph/>
          </p:nvPr>
        </p:nvSpPr>
        <p:spPr>
          <a:xfrm>
            <a:off x="360000" y="322904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292" name="TextBox 291"/>
          <p:cNvSpPr>
            <a:spLocks noGrp="1"/>
          </p:cNvSpPr>
          <p:nvPr>
            <p:ph/>
          </p:nvPr>
        </p:nvSpPr>
        <p:spPr>
          <a:xfrm>
            <a:off x="2066666" y="322904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291" name="Straight Connector 61"/>
          <p:cNvCxnSpPr/>
          <p:nvPr/>
        </p:nvCxnSpPr>
        <p:spPr>
          <a:xfrm>
            <a:off x="206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61"/>
          <p:cNvCxnSpPr/>
          <p:nvPr/>
        </p:nvCxnSpPr>
        <p:spPr>
          <a:xfrm>
            <a:off x="7556666" y="322904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>
            <a:spLocks noGrp="1"/>
          </p:cNvSpPr>
          <p:nvPr>
            <p:ph/>
          </p:nvPr>
        </p:nvSpPr>
        <p:spPr>
          <a:xfrm>
            <a:off x="630000" y="322904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5110100128-4</a:t>
            </a:r>
            <a:r>
              <a:rPr lang="en-US" sz="800"/>
              <a:t> </a:t>
            </a:r>
          </a:p>
        </p:txBody>
      </p:sp>
      <p:sp>
        <p:nvSpPr>
          <p:cNvPr id="304" name="TextBox 303"/>
          <p:cNvSpPr>
            <a:spLocks noGrp="1"/>
          </p:cNvSpPr>
          <p:nvPr>
            <p:ph/>
          </p:nvPr>
        </p:nvSpPr>
        <p:spPr>
          <a:xfrm>
            <a:off x="7592381" y="322904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310" name="TextBox 309"/>
          <p:cNvSpPr>
            <a:spLocks noGrp="1"/>
          </p:cNvSpPr>
          <p:nvPr>
            <p:ph/>
          </p:nvPr>
        </p:nvSpPr>
        <p:spPr>
          <a:xfrm>
            <a:off x="360000" y="344142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16" name="TextBox 315"/>
          <p:cNvSpPr>
            <a:spLocks noGrp="1"/>
          </p:cNvSpPr>
          <p:nvPr>
            <p:ph/>
          </p:nvPr>
        </p:nvSpPr>
        <p:spPr>
          <a:xfrm>
            <a:off x="2066666" y="344142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15" name="Straight Connector 61"/>
          <p:cNvCxnSpPr/>
          <p:nvPr/>
        </p:nvCxnSpPr>
        <p:spPr>
          <a:xfrm>
            <a:off x="206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1"/>
          <p:cNvCxnSpPr/>
          <p:nvPr/>
        </p:nvCxnSpPr>
        <p:spPr>
          <a:xfrm>
            <a:off x="7556666" y="344142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>
            <a:spLocks noGrp="1"/>
          </p:cNvSpPr>
          <p:nvPr>
            <p:ph/>
          </p:nvPr>
        </p:nvSpPr>
        <p:spPr>
          <a:xfrm>
            <a:off x="630000" y="344142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5110100128-5</a:t>
            </a:r>
            <a:r>
              <a:rPr lang="en-US" sz="800"/>
              <a:t> </a:t>
            </a:r>
          </a:p>
        </p:txBody>
      </p:sp>
      <p:sp>
        <p:nvSpPr>
          <p:cNvPr id="328" name="TextBox 327"/>
          <p:cNvSpPr>
            <a:spLocks noGrp="1"/>
          </p:cNvSpPr>
          <p:nvPr>
            <p:ph/>
          </p:nvPr>
        </p:nvSpPr>
        <p:spPr>
          <a:xfrm>
            <a:off x="7592381" y="344142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$2,436.00</a:t>
            </a:r>
            <a:r>
              <a:rPr lang="en-US" sz="1000"/>
              <a:t> </a:t>
            </a:r>
          </a:p>
        </p:txBody>
      </p:sp>
      <p:sp>
        <p:nvSpPr>
          <p:cNvPr id="334" name="TextBox 333"/>
          <p:cNvSpPr>
            <a:spLocks noGrp="1"/>
          </p:cNvSpPr>
          <p:nvPr>
            <p:ph/>
          </p:nvPr>
        </p:nvSpPr>
        <p:spPr>
          <a:xfrm>
            <a:off x="360000" y="365380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40" name="TextBox 339"/>
          <p:cNvSpPr>
            <a:spLocks noGrp="1"/>
          </p:cNvSpPr>
          <p:nvPr>
            <p:ph/>
          </p:nvPr>
        </p:nvSpPr>
        <p:spPr>
          <a:xfrm>
            <a:off x="2066666" y="365380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39" name="Straight Connector 61"/>
          <p:cNvCxnSpPr/>
          <p:nvPr/>
        </p:nvCxnSpPr>
        <p:spPr>
          <a:xfrm>
            <a:off x="206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61"/>
          <p:cNvCxnSpPr/>
          <p:nvPr/>
        </p:nvCxnSpPr>
        <p:spPr>
          <a:xfrm>
            <a:off x="7556666" y="365380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TextBox 345"/>
          <p:cNvSpPr>
            <a:spLocks noGrp="1"/>
          </p:cNvSpPr>
          <p:nvPr>
            <p:ph/>
          </p:nvPr>
        </p:nvSpPr>
        <p:spPr>
          <a:xfrm>
            <a:off x="630000" y="365380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5110100128-6</a:t>
            </a:r>
            <a:r>
              <a:rPr lang="en-US" sz="800"/>
              <a:t> </a:t>
            </a:r>
          </a:p>
        </p:txBody>
      </p:sp>
      <p:sp>
        <p:nvSpPr>
          <p:cNvPr id="352" name="TextBox 351"/>
          <p:cNvSpPr>
            <a:spLocks noGrp="1"/>
          </p:cNvSpPr>
          <p:nvPr>
            <p:ph/>
          </p:nvPr>
        </p:nvSpPr>
        <p:spPr>
          <a:xfrm>
            <a:off x="7592381" y="365380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$2,436.00</a:t>
            </a:r>
            <a:r>
              <a:rPr lang="en-US" sz="1000"/>
              <a:t> </a:t>
            </a:r>
          </a:p>
        </p:txBody>
      </p:sp>
      <p:sp>
        <p:nvSpPr>
          <p:cNvPr id="358" name="TextBox 357"/>
          <p:cNvSpPr>
            <a:spLocks noGrp="1"/>
          </p:cNvSpPr>
          <p:nvPr>
            <p:ph/>
          </p:nvPr>
        </p:nvSpPr>
        <p:spPr>
          <a:xfrm>
            <a:off x="360000" y="386619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64" name="TextBox 363"/>
          <p:cNvSpPr>
            <a:spLocks noGrp="1"/>
          </p:cNvSpPr>
          <p:nvPr>
            <p:ph/>
          </p:nvPr>
        </p:nvSpPr>
        <p:spPr>
          <a:xfrm>
            <a:off x="2066666" y="386619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63" name="Straight Connector 61"/>
          <p:cNvCxnSpPr/>
          <p:nvPr/>
        </p:nvCxnSpPr>
        <p:spPr>
          <a:xfrm>
            <a:off x="206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1"/>
          <p:cNvCxnSpPr/>
          <p:nvPr/>
        </p:nvCxnSpPr>
        <p:spPr>
          <a:xfrm>
            <a:off x="7556666" y="386619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369"/>
          <p:cNvSpPr>
            <a:spLocks noGrp="1"/>
          </p:cNvSpPr>
          <p:nvPr>
            <p:ph/>
          </p:nvPr>
        </p:nvSpPr>
        <p:spPr>
          <a:xfrm>
            <a:off x="630000" y="386619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5110100128-7</a:t>
            </a:r>
            <a:r>
              <a:rPr lang="en-US" sz="800"/>
              <a:t> </a:t>
            </a:r>
          </a:p>
        </p:txBody>
      </p:sp>
      <p:sp>
        <p:nvSpPr>
          <p:cNvPr id="376" name="TextBox 375"/>
          <p:cNvSpPr>
            <a:spLocks noGrp="1"/>
          </p:cNvSpPr>
          <p:nvPr>
            <p:ph/>
          </p:nvPr>
        </p:nvSpPr>
        <p:spPr>
          <a:xfrm>
            <a:off x="7592381" y="386619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$2,436.00</a:t>
            </a:r>
            <a:r>
              <a:rPr lang="en-US" sz="1000"/>
              <a:t> </a:t>
            </a:r>
          </a:p>
        </p:txBody>
      </p:sp>
      <p:sp>
        <p:nvSpPr>
          <p:cNvPr id="382" name="TextBox 381"/>
          <p:cNvSpPr>
            <a:spLocks noGrp="1"/>
          </p:cNvSpPr>
          <p:nvPr>
            <p:ph/>
          </p:nvPr>
        </p:nvSpPr>
        <p:spPr>
          <a:xfrm>
            <a:off x="360000" y="407857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388" name="TextBox 387"/>
          <p:cNvSpPr>
            <a:spLocks noGrp="1"/>
          </p:cNvSpPr>
          <p:nvPr>
            <p:ph/>
          </p:nvPr>
        </p:nvSpPr>
        <p:spPr>
          <a:xfrm>
            <a:off x="2066666" y="407857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387" name="Straight Connector 61"/>
          <p:cNvCxnSpPr/>
          <p:nvPr/>
        </p:nvCxnSpPr>
        <p:spPr>
          <a:xfrm>
            <a:off x="206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61"/>
          <p:cNvCxnSpPr/>
          <p:nvPr/>
        </p:nvCxnSpPr>
        <p:spPr>
          <a:xfrm>
            <a:off x="7556666" y="407857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/>
          <p:cNvSpPr>
            <a:spLocks noGrp="1"/>
          </p:cNvSpPr>
          <p:nvPr>
            <p:ph/>
          </p:nvPr>
        </p:nvSpPr>
        <p:spPr>
          <a:xfrm>
            <a:off x="630000" y="407857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5110100128-8</a:t>
            </a:r>
            <a:r>
              <a:rPr lang="en-US" sz="800"/>
              <a:t> </a:t>
            </a:r>
          </a:p>
        </p:txBody>
      </p:sp>
      <p:sp>
        <p:nvSpPr>
          <p:cNvPr id="400" name="TextBox 399"/>
          <p:cNvSpPr>
            <a:spLocks noGrp="1"/>
          </p:cNvSpPr>
          <p:nvPr>
            <p:ph/>
          </p:nvPr>
        </p:nvSpPr>
        <p:spPr>
          <a:xfrm>
            <a:off x="7592381" y="407857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$2,436.00</a:t>
            </a:r>
            <a:r>
              <a:rPr lang="en-US" sz="1000"/>
              <a:t> </a:t>
            </a:r>
          </a:p>
        </p:txBody>
      </p:sp>
      <p:sp>
        <p:nvSpPr>
          <p:cNvPr id="406" name="TextBox 405"/>
          <p:cNvSpPr>
            <a:spLocks noGrp="1"/>
          </p:cNvSpPr>
          <p:nvPr>
            <p:ph/>
          </p:nvPr>
        </p:nvSpPr>
        <p:spPr>
          <a:xfrm>
            <a:off x="360000" y="429095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12" name="TextBox 411"/>
          <p:cNvSpPr>
            <a:spLocks noGrp="1"/>
          </p:cNvSpPr>
          <p:nvPr>
            <p:ph/>
          </p:nvPr>
        </p:nvSpPr>
        <p:spPr>
          <a:xfrm>
            <a:off x="2066666" y="429095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ARCHIVERO DE 4 GABETAS</a:t>
            </a:r>
            <a:r>
              <a:rPr lang="en-US" sz="800"/>
              <a:t> </a:t>
            </a:r>
          </a:p>
        </p:txBody>
      </p:sp>
      <p:cxnSp>
        <p:nvCxnSpPr>
          <p:cNvPr id="411" name="Straight Connector 61"/>
          <p:cNvCxnSpPr/>
          <p:nvPr/>
        </p:nvCxnSpPr>
        <p:spPr>
          <a:xfrm>
            <a:off x="206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1"/>
          <p:cNvCxnSpPr/>
          <p:nvPr/>
        </p:nvCxnSpPr>
        <p:spPr>
          <a:xfrm>
            <a:off x="7556666" y="429095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TextBox 417"/>
          <p:cNvSpPr>
            <a:spLocks noGrp="1"/>
          </p:cNvSpPr>
          <p:nvPr>
            <p:ph/>
          </p:nvPr>
        </p:nvSpPr>
        <p:spPr>
          <a:xfrm>
            <a:off x="630000" y="429095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5110100128-9</a:t>
            </a:r>
            <a:r>
              <a:rPr lang="en-US" sz="800"/>
              <a:t> </a:t>
            </a:r>
          </a:p>
        </p:txBody>
      </p:sp>
      <p:sp>
        <p:nvSpPr>
          <p:cNvPr id="424" name="TextBox 423"/>
          <p:cNvSpPr>
            <a:spLocks noGrp="1"/>
          </p:cNvSpPr>
          <p:nvPr>
            <p:ph/>
          </p:nvPr>
        </p:nvSpPr>
        <p:spPr>
          <a:xfrm>
            <a:off x="7592381" y="429095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$2,668.00</a:t>
            </a:r>
            <a:r>
              <a:rPr lang="en-US" sz="1000"/>
              <a:t> </a:t>
            </a:r>
          </a:p>
        </p:txBody>
      </p:sp>
      <p:sp>
        <p:nvSpPr>
          <p:cNvPr id="430" name="TextBox 429"/>
          <p:cNvSpPr>
            <a:spLocks noGrp="1"/>
          </p:cNvSpPr>
          <p:nvPr>
            <p:ph/>
          </p:nvPr>
        </p:nvSpPr>
        <p:spPr>
          <a:xfrm>
            <a:off x="360000" y="450333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36" name="TextBox 435"/>
          <p:cNvSpPr>
            <a:spLocks noGrp="1"/>
          </p:cNvSpPr>
          <p:nvPr>
            <p:ph/>
          </p:nvPr>
        </p:nvSpPr>
        <p:spPr>
          <a:xfrm>
            <a:off x="2066666" y="450333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35" name="Straight Connector 61"/>
          <p:cNvCxnSpPr/>
          <p:nvPr/>
        </p:nvCxnSpPr>
        <p:spPr>
          <a:xfrm>
            <a:off x="206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61"/>
          <p:cNvCxnSpPr/>
          <p:nvPr/>
        </p:nvCxnSpPr>
        <p:spPr>
          <a:xfrm>
            <a:off x="7556666" y="450333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>
            <a:spLocks noGrp="1"/>
          </p:cNvSpPr>
          <p:nvPr>
            <p:ph/>
          </p:nvPr>
        </p:nvSpPr>
        <p:spPr>
          <a:xfrm>
            <a:off x="630000" y="450333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</a:t>
            </a:r>
            <a:r>
              <a:rPr lang="en-US" sz="800"/>
              <a:t> </a:t>
            </a:r>
          </a:p>
        </p:txBody>
      </p:sp>
      <p:sp>
        <p:nvSpPr>
          <p:cNvPr id="448" name="TextBox 447"/>
          <p:cNvSpPr>
            <a:spLocks noGrp="1"/>
          </p:cNvSpPr>
          <p:nvPr>
            <p:ph/>
          </p:nvPr>
        </p:nvSpPr>
        <p:spPr>
          <a:xfrm>
            <a:off x="7592381" y="450333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$2,083.50</a:t>
            </a:r>
            <a:r>
              <a:rPr lang="en-US" sz="1000"/>
              <a:t> </a:t>
            </a:r>
          </a:p>
        </p:txBody>
      </p:sp>
      <p:sp>
        <p:nvSpPr>
          <p:cNvPr id="454" name="TextBox 453"/>
          <p:cNvSpPr>
            <a:spLocks noGrp="1"/>
          </p:cNvSpPr>
          <p:nvPr>
            <p:ph/>
          </p:nvPr>
        </p:nvSpPr>
        <p:spPr>
          <a:xfrm>
            <a:off x="360000" y="4715714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60" name="TextBox 459"/>
          <p:cNvSpPr>
            <a:spLocks noGrp="1"/>
          </p:cNvSpPr>
          <p:nvPr>
            <p:ph/>
          </p:nvPr>
        </p:nvSpPr>
        <p:spPr>
          <a:xfrm>
            <a:off x="2066666" y="4715714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59" name="Straight Connector 61"/>
          <p:cNvCxnSpPr/>
          <p:nvPr/>
        </p:nvCxnSpPr>
        <p:spPr>
          <a:xfrm>
            <a:off x="206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61"/>
          <p:cNvCxnSpPr/>
          <p:nvPr/>
        </p:nvCxnSpPr>
        <p:spPr>
          <a:xfrm>
            <a:off x="7556666" y="4715714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>
            <a:spLocks noGrp="1"/>
          </p:cNvSpPr>
          <p:nvPr>
            <p:ph/>
          </p:nvPr>
        </p:nvSpPr>
        <p:spPr>
          <a:xfrm>
            <a:off x="630000" y="4715714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5110100129-10</a:t>
            </a:r>
            <a:r>
              <a:rPr lang="en-US" sz="800"/>
              <a:t> </a:t>
            </a:r>
          </a:p>
        </p:txBody>
      </p:sp>
      <p:sp>
        <p:nvSpPr>
          <p:cNvPr id="472" name="TextBox 471"/>
          <p:cNvSpPr>
            <a:spLocks noGrp="1"/>
          </p:cNvSpPr>
          <p:nvPr>
            <p:ph/>
          </p:nvPr>
        </p:nvSpPr>
        <p:spPr>
          <a:xfrm>
            <a:off x="7592381" y="4715714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$1,044.00</a:t>
            </a:r>
            <a:r>
              <a:rPr lang="en-US" sz="1000"/>
              <a:t> </a:t>
            </a:r>
          </a:p>
        </p:txBody>
      </p:sp>
      <p:sp>
        <p:nvSpPr>
          <p:cNvPr id="478" name="TextBox 477"/>
          <p:cNvSpPr>
            <a:spLocks noGrp="1"/>
          </p:cNvSpPr>
          <p:nvPr>
            <p:ph/>
          </p:nvPr>
        </p:nvSpPr>
        <p:spPr>
          <a:xfrm>
            <a:off x="360000" y="4928095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484" name="TextBox 483"/>
          <p:cNvSpPr>
            <a:spLocks noGrp="1"/>
          </p:cNvSpPr>
          <p:nvPr>
            <p:ph/>
          </p:nvPr>
        </p:nvSpPr>
        <p:spPr>
          <a:xfrm>
            <a:off x="2066666" y="4928095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483" name="Straight Connector 61"/>
          <p:cNvCxnSpPr/>
          <p:nvPr/>
        </p:nvCxnSpPr>
        <p:spPr>
          <a:xfrm>
            <a:off x="206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61"/>
          <p:cNvCxnSpPr/>
          <p:nvPr/>
        </p:nvCxnSpPr>
        <p:spPr>
          <a:xfrm>
            <a:off x="7556666" y="4928095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>
            <a:spLocks noGrp="1"/>
          </p:cNvSpPr>
          <p:nvPr>
            <p:ph/>
          </p:nvPr>
        </p:nvSpPr>
        <p:spPr>
          <a:xfrm>
            <a:off x="630000" y="4928095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5110100129-100</a:t>
            </a:r>
            <a:r>
              <a:rPr lang="en-US" sz="800"/>
              <a:t> </a:t>
            </a:r>
          </a:p>
        </p:txBody>
      </p:sp>
      <p:sp>
        <p:nvSpPr>
          <p:cNvPr id="496" name="TextBox 495"/>
          <p:cNvSpPr>
            <a:spLocks noGrp="1"/>
          </p:cNvSpPr>
          <p:nvPr>
            <p:ph/>
          </p:nvPr>
        </p:nvSpPr>
        <p:spPr>
          <a:xfrm>
            <a:off x="7592381" y="4928095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$749.00</a:t>
            </a:r>
            <a:r>
              <a:rPr lang="en-US" sz="1000"/>
              <a:t> </a:t>
            </a:r>
          </a:p>
        </p:txBody>
      </p:sp>
      <p:sp>
        <p:nvSpPr>
          <p:cNvPr id="502" name="TextBox 501"/>
          <p:cNvSpPr>
            <a:spLocks noGrp="1"/>
          </p:cNvSpPr>
          <p:nvPr>
            <p:ph/>
          </p:nvPr>
        </p:nvSpPr>
        <p:spPr>
          <a:xfrm>
            <a:off x="360000" y="5140476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08" name="TextBox 507"/>
          <p:cNvSpPr>
            <a:spLocks noGrp="1"/>
          </p:cNvSpPr>
          <p:nvPr>
            <p:ph/>
          </p:nvPr>
        </p:nvSpPr>
        <p:spPr>
          <a:xfrm>
            <a:off x="2066666" y="5140476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07" name="Straight Connector 61"/>
          <p:cNvCxnSpPr/>
          <p:nvPr/>
        </p:nvCxnSpPr>
        <p:spPr>
          <a:xfrm>
            <a:off x="206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1"/>
          <p:cNvCxnSpPr/>
          <p:nvPr/>
        </p:nvCxnSpPr>
        <p:spPr>
          <a:xfrm>
            <a:off x="7556666" y="5140476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>
            <a:spLocks noGrp="1"/>
          </p:cNvSpPr>
          <p:nvPr>
            <p:ph/>
          </p:nvPr>
        </p:nvSpPr>
        <p:spPr>
          <a:xfrm>
            <a:off x="630000" y="5140476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5110100129-104</a:t>
            </a:r>
            <a:r>
              <a:rPr lang="en-US" sz="800"/>
              <a:t> </a:t>
            </a:r>
          </a:p>
        </p:txBody>
      </p:sp>
      <p:sp>
        <p:nvSpPr>
          <p:cNvPr id="520" name="TextBox 519"/>
          <p:cNvSpPr>
            <a:spLocks noGrp="1"/>
          </p:cNvSpPr>
          <p:nvPr>
            <p:ph/>
          </p:nvPr>
        </p:nvSpPr>
        <p:spPr>
          <a:xfrm>
            <a:off x="7592381" y="5140476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26" name="TextBox 525"/>
          <p:cNvSpPr>
            <a:spLocks noGrp="1"/>
          </p:cNvSpPr>
          <p:nvPr>
            <p:ph/>
          </p:nvPr>
        </p:nvSpPr>
        <p:spPr>
          <a:xfrm>
            <a:off x="360000" y="5352857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32" name="TextBox 531"/>
          <p:cNvSpPr>
            <a:spLocks noGrp="1"/>
          </p:cNvSpPr>
          <p:nvPr>
            <p:ph/>
          </p:nvPr>
        </p:nvSpPr>
        <p:spPr>
          <a:xfrm>
            <a:off x="2066666" y="5352857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31" name="Straight Connector 61"/>
          <p:cNvCxnSpPr/>
          <p:nvPr/>
        </p:nvCxnSpPr>
        <p:spPr>
          <a:xfrm>
            <a:off x="206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1"/>
          <p:cNvCxnSpPr/>
          <p:nvPr/>
        </p:nvCxnSpPr>
        <p:spPr>
          <a:xfrm>
            <a:off x="7556666" y="5352857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TextBox 537"/>
          <p:cNvSpPr>
            <a:spLocks noGrp="1"/>
          </p:cNvSpPr>
          <p:nvPr>
            <p:ph/>
          </p:nvPr>
        </p:nvSpPr>
        <p:spPr>
          <a:xfrm>
            <a:off x="630000" y="5352857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5110100129-107</a:t>
            </a:r>
            <a:r>
              <a:rPr lang="en-US" sz="800"/>
              <a:t> </a:t>
            </a:r>
          </a:p>
        </p:txBody>
      </p:sp>
      <p:sp>
        <p:nvSpPr>
          <p:cNvPr id="544" name="TextBox 543"/>
          <p:cNvSpPr>
            <a:spLocks noGrp="1"/>
          </p:cNvSpPr>
          <p:nvPr>
            <p:ph/>
          </p:nvPr>
        </p:nvSpPr>
        <p:spPr>
          <a:xfrm>
            <a:off x="7592381" y="5352857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50" name="TextBox 549"/>
          <p:cNvSpPr>
            <a:spLocks noGrp="1"/>
          </p:cNvSpPr>
          <p:nvPr>
            <p:ph/>
          </p:nvPr>
        </p:nvSpPr>
        <p:spPr>
          <a:xfrm>
            <a:off x="360000" y="5565238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56" name="TextBox 555"/>
          <p:cNvSpPr>
            <a:spLocks noGrp="1"/>
          </p:cNvSpPr>
          <p:nvPr>
            <p:ph/>
          </p:nvPr>
        </p:nvSpPr>
        <p:spPr>
          <a:xfrm>
            <a:off x="2066666" y="5565238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55" name="Straight Connector 61"/>
          <p:cNvCxnSpPr/>
          <p:nvPr/>
        </p:nvCxnSpPr>
        <p:spPr>
          <a:xfrm>
            <a:off x="206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61"/>
          <p:cNvCxnSpPr/>
          <p:nvPr/>
        </p:nvCxnSpPr>
        <p:spPr>
          <a:xfrm>
            <a:off x="7556666" y="5565238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TextBox 561"/>
          <p:cNvSpPr>
            <a:spLocks noGrp="1"/>
          </p:cNvSpPr>
          <p:nvPr>
            <p:ph/>
          </p:nvPr>
        </p:nvSpPr>
        <p:spPr>
          <a:xfrm>
            <a:off x="630000" y="5565238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5110100129-108</a:t>
            </a:r>
            <a:r>
              <a:rPr lang="en-US" sz="800"/>
              <a:t> </a:t>
            </a:r>
          </a:p>
        </p:txBody>
      </p:sp>
      <p:sp>
        <p:nvSpPr>
          <p:cNvPr id="568" name="TextBox 567"/>
          <p:cNvSpPr>
            <a:spLocks noGrp="1"/>
          </p:cNvSpPr>
          <p:nvPr>
            <p:ph/>
          </p:nvPr>
        </p:nvSpPr>
        <p:spPr>
          <a:xfrm>
            <a:off x="7592381" y="5565238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74" name="TextBox 573"/>
          <p:cNvSpPr>
            <a:spLocks noGrp="1"/>
          </p:cNvSpPr>
          <p:nvPr>
            <p:ph/>
          </p:nvPr>
        </p:nvSpPr>
        <p:spPr>
          <a:xfrm>
            <a:off x="360000" y="5777619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580" name="TextBox 579"/>
          <p:cNvSpPr>
            <a:spLocks noGrp="1"/>
          </p:cNvSpPr>
          <p:nvPr>
            <p:ph/>
          </p:nvPr>
        </p:nvSpPr>
        <p:spPr>
          <a:xfrm>
            <a:off x="2066666" y="5777619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579" name="Straight Connector 61"/>
          <p:cNvCxnSpPr/>
          <p:nvPr/>
        </p:nvCxnSpPr>
        <p:spPr>
          <a:xfrm>
            <a:off x="206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1"/>
          <p:cNvCxnSpPr/>
          <p:nvPr/>
        </p:nvCxnSpPr>
        <p:spPr>
          <a:xfrm>
            <a:off x="7556666" y="5777619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TextBox 585"/>
          <p:cNvSpPr>
            <a:spLocks noGrp="1"/>
          </p:cNvSpPr>
          <p:nvPr>
            <p:ph/>
          </p:nvPr>
        </p:nvSpPr>
        <p:spPr>
          <a:xfrm>
            <a:off x="630000" y="5777619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5110100129-109</a:t>
            </a:r>
            <a:r>
              <a:rPr lang="en-US" sz="800"/>
              <a:t> </a:t>
            </a:r>
          </a:p>
        </p:txBody>
      </p:sp>
      <p:sp>
        <p:nvSpPr>
          <p:cNvPr id="592" name="TextBox 591"/>
          <p:cNvSpPr>
            <a:spLocks noGrp="1"/>
          </p:cNvSpPr>
          <p:nvPr>
            <p:ph/>
          </p:nvPr>
        </p:nvSpPr>
        <p:spPr>
          <a:xfrm>
            <a:off x="7592381" y="5777619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598" name="TextBox 597"/>
          <p:cNvSpPr>
            <a:spLocks noGrp="1"/>
          </p:cNvSpPr>
          <p:nvPr>
            <p:ph/>
          </p:nvPr>
        </p:nvSpPr>
        <p:spPr>
          <a:xfrm>
            <a:off x="360000" y="5990000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04" name="TextBox 603"/>
          <p:cNvSpPr>
            <a:spLocks noGrp="1"/>
          </p:cNvSpPr>
          <p:nvPr>
            <p:ph/>
          </p:nvPr>
        </p:nvSpPr>
        <p:spPr>
          <a:xfrm>
            <a:off x="2066666" y="5990000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03" name="Straight Connector 61"/>
          <p:cNvCxnSpPr/>
          <p:nvPr/>
        </p:nvCxnSpPr>
        <p:spPr>
          <a:xfrm>
            <a:off x="206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1"/>
          <p:cNvCxnSpPr/>
          <p:nvPr/>
        </p:nvCxnSpPr>
        <p:spPr>
          <a:xfrm>
            <a:off x="7556666" y="5990000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TextBox 609"/>
          <p:cNvSpPr>
            <a:spLocks noGrp="1"/>
          </p:cNvSpPr>
          <p:nvPr>
            <p:ph/>
          </p:nvPr>
        </p:nvSpPr>
        <p:spPr>
          <a:xfrm>
            <a:off x="630000" y="5990000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</a:t>
            </a:r>
            <a:r>
              <a:rPr lang="en-US" sz="800"/>
              <a:t> </a:t>
            </a:r>
          </a:p>
        </p:txBody>
      </p:sp>
      <p:sp>
        <p:nvSpPr>
          <p:cNvPr id="616" name="TextBox 615"/>
          <p:cNvSpPr>
            <a:spLocks noGrp="1"/>
          </p:cNvSpPr>
          <p:nvPr>
            <p:ph/>
          </p:nvPr>
        </p:nvSpPr>
        <p:spPr>
          <a:xfrm>
            <a:off x="7592381" y="5990000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$1,044.00</a:t>
            </a:r>
            <a:r>
              <a:rPr lang="en-US" sz="1000"/>
              <a:t> </a:t>
            </a:r>
          </a:p>
        </p:txBody>
      </p:sp>
      <p:sp>
        <p:nvSpPr>
          <p:cNvPr id="622" name="TextBox 621"/>
          <p:cNvSpPr>
            <a:spLocks noGrp="1"/>
          </p:cNvSpPr>
          <p:nvPr>
            <p:ph/>
          </p:nvPr>
        </p:nvSpPr>
        <p:spPr>
          <a:xfrm>
            <a:off x="360000" y="6202381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28" name="TextBox 627"/>
          <p:cNvSpPr>
            <a:spLocks noGrp="1"/>
          </p:cNvSpPr>
          <p:nvPr>
            <p:ph/>
          </p:nvPr>
        </p:nvSpPr>
        <p:spPr>
          <a:xfrm>
            <a:off x="2066666" y="6202381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27" name="Straight Connector 61"/>
          <p:cNvCxnSpPr/>
          <p:nvPr/>
        </p:nvCxnSpPr>
        <p:spPr>
          <a:xfrm>
            <a:off x="206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1"/>
          <p:cNvCxnSpPr/>
          <p:nvPr/>
        </p:nvCxnSpPr>
        <p:spPr>
          <a:xfrm>
            <a:off x="7556666" y="6202381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TextBox 633"/>
          <p:cNvSpPr>
            <a:spLocks noGrp="1"/>
          </p:cNvSpPr>
          <p:nvPr>
            <p:ph/>
          </p:nvPr>
        </p:nvSpPr>
        <p:spPr>
          <a:xfrm>
            <a:off x="630000" y="6202381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5110100129-110</a:t>
            </a:r>
            <a:r>
              <a:rPr lang="en-US" sz="800"/>
              <a:t> </a:t>
            </a:r>
          </a:p>
        </p:txBody>
      </p:sp>
      <p:sp>
        <p:nvSpPr>
          <p:cNvPr id="640" name="TextBox 639"/>
          <p:cNvSpPr>
            <a:spLocks noGrp="1"/>
          </p:cNvSpPr>
          <p:nvPr>
            <p:ph/>
          </p:nvPr>
        </p:nvSpPr>
        <p:spPr>
          <a:xfrm>
            <a:off x="7592381" y="6202381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46" name="TextBox 645"/>
          <p:cNvSpPr>
            <a:spLocks noGrp="1"/>
          </p:cNvSpPr>
          <p:nvPr>
            <p:ph/>
          </p:nvPr>
        </p:nvSpPr>
        <p:spPr>
          <a:xfrm>
            <a:off x="360000" y="6414762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52" name="TextBox 651"/>
          <p:cNvSpPr>
            <a:spLocks noGrp="1"/>
          </p:cNvSpPr>
          <p:nvPr>
            <p:ph/>
          </p:nvPr>
        </p:nvSpPr>
        <p:spPr>
          <a:xfrm>
            <a:off x="2066666" y="6414762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51" name="Straight Connector 61"/>
          <p:cNvCxnSpPr/>
          <p:nvPr/>
        </p:nvCxnSpPr>
        <p:spPr>
          <a:xfrm>
            <a:off x="206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1"/>
          <p:cNvCxnSpPr/>
          <p:nvPr/>
        </p:nvCxnSpPr>
        <p:spPr>
          <a:xfrm>
            <a:off x="7556666" y="6414762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TextBox 657"/>
          <p:cNvSpPr>
            <a:spLocks noGrp="1"/>
          </p:cNvSpPr>
          <p:nvPr>
            <p:ph/>
          </p:nvPr>
        </p:nvSpPr>
        <p:spPr>
          <a:xfrm>
            <a:off x="630000" y="6414762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5110100129-112</a:t>
            </a:r>
            <a:r>
              <a:rPr lang="en-US" sz="800"/>
              <a:t> </a:t>
            </a:r>
          </a:p>
        </p:txBody>
      </p:sp>
      <p:sp>
        <p:nvSpPr>
          <p:cNvPr id="664" name="TextBox 663"/>
          <p:cNvSpPr>
            <a:spLocks noGrp="1"/>
          </p:cNvSpPr>
          <p:nvPr>
            <p:ph/>
          </p:nvPr>
        </p:nvSpPr>
        <p:spPr>
          <a:xfrm>
            <a:off x="7592381" y="6414762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70" name="TextBox 669"/>
          <p:cNvSpPr>
            <a:spLocks noGrp="1"/>
          </p:cNvSpPr>
          <p:nvPr>
            <p:ph/>
          </p:nvPr>
        </p:nvSpPr>
        <p:spPr>
          <a:xfrm>
            <a:off x="360000" y="662714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676" name="TextBox 675"/>
          <p:cNvSpPr>
            <a:spLocks noGrp="1"/>
          </p:cNvSpPr>
          <p:nvPr>
            <p:ph/>
          </p:nvPr>
        </p:nvSpPr>
        <p:spPr>
          <a:xfrm>
            <a:off x="2066666" y="662714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75" name="Straight Connector 61"/>
          <p:cNvCxnSpPr/>
          <p:nvPr/>
        </p:nvCxnSpPr>
        <p:spPr>
          <a:xfrm>
            <a:off x="206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1"/>
          <p:cNvCxnSpPr/>
          <p:nvPr/>
        </p:nvCxnSpPr>
        <p:spPr>
          <a:xfrm>
            <a:off x="7556666" y="662714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2" name="TextBox 681"/>
          <p:cNvSpPr>
            <a:spLocks noGrp="1"/>
          </p:cNvSpPr>
          <p:nvPr>
            <p:ph/>
          </p:nvPr>
        </p:nvSpPr>
        <p:spPr>
          <a:xfrm>
            <a:off x="630000" y="662714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5110100129-113</a:t>
            </a:r>
            <a:r>
              <a:rPr lang="en-US" sz="800"/>
              <a:t> </a:t>
            </a:r>
          </a:p>
        </p:txBody>
      </p:sp>
      <p:sp>
        <p:nvSpPr>
          <p:cNvPr id="688" name="TextBox 687"/>
          <p:cNvSpPr>
            <a:spLocks noGrp="1"/>
          </p:cNvSpPr>
          <p:nvPr>
            <p:ph/>
          </p:nvPr>
        </p:nvSpPr>
        <p:spPr>
          <a:xfrm>
            <a:off x="7592381" y="662714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694" name="TextBox 693"/>
          <p:cNvSpPr>
            <a:spLocks noGrp="1"/>
          </p:cNvSpPr>
          <p:nvPr>
            <p:ph/>
          </p:nvPr>
        </p:nvSpPr>
        <p:spPr>
          <a:xfrm>
            <a:off x="360000" y="6839523"/>
            <a:ext cx="9338381" cy="212380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txBody>
          <a:bodyPr vert="horz" lIns="45720" tIns="22860" rIns="45720" bIns="22860" rtlCol="0" anchor="t">
            <a:normAutofit/>
          </a:bodyPr>
          <a:lstStyle/>
          <a:p>
            <a:pPr algn="l"/>
            <a:r>
              <a:rPr lang="en-US" sz="1000"/>
              <a:t> </a:t>
            </a:r>
          </a:p>
        </p:txBody>
      </p:sp>
      <p:sp>
        <p:nvSpPr>
          <p:cNvPr id="700" name="TextBox 699"/>
          <p:cNvSpPr>
            <a:spLocks noGrp="1"/>
          </p:cNvSpPr>
          <p:nvPr>
            <p:ph/>
          </p:nvPr>
        </p:nvSpPr>
        <p:spPr>
          <a:xfrm>
            <a:off x="2066666" y="6839523"/>
            <a:ext cx="549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  SILLA SECRETARIAL ERGONOMICA</a:t>
            </a:r>
            <a:r>
              <a:rPr lang="en-US" sz="800"/>
              <a:t> </a:t>
            </a:r>
          </a:p>
        </p:txBody>
      </p:sp>
      <p:cxnSp>
        <p:nvCxnSpPr>
          <p:cNvPr id="699" name="Straight Connector 61"/>
          <p:cNvCxnSpPr/>
          <p:nvPr/>
        </p:nvCxnSpPr>
        <p:spPr>
          <a:xfrm>
            <a:off x="206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61"/>
          <p:cNvCxnSpPr/>
          <p:nvPr/>
        </p:nvCxnSpPr>
        <p:spPr>
          <a:xfrm>
            <a:off x="7556666" y="6839523"/>
            <a:ext cx="0" cy="212380"/>
          </a:xfrm>
          <a:prstGeom prst="line">
            <a:avLst/>
          </a:prstGeom>
          <a:ln w="12700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TextBox 705"/>
          <p:cNvSpPr>
            <a:spLocks noGrp="1"/>
          </p:cNvSpPr>
          <p:nvPr>
            <p:ph/>
          </p:nvPr>
        </p:nvSpPr>
        <p:spPr>
          <a:xfrm>
            <a:off x="630000" y="6839523"/>
            <a:ext cx="135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l"/>
            <a:r>
              <a:rPr lang="en-US" sz="800" b="0" i="0">
                <a:solidFill>
                  <a:srgbClr val="000000"/>
                </a:solidFill>
                <a:latin typeface="Arial"/>
              </a:rPr>
              <a:t>5110100129-114</a:t>
            </a:r>
            <a:r>
              <a:rPr lang="en-US" sz="800"/>
              <a:t> </a:t>
            </a:r>
          </a:p>
        </p:txBody>
      </p:sp>
      <p:sp>
        <p:nvSpPr>
          <p:cNvPr id="712" name="TextBox 711"/>
          <p:cNvSpPr>
            <a:spLocks noGrp="1"/>
          </p:cNvSpPr>
          <p:nvPr>
            <p:ph/>
          </p:nvPr>
        </p:nvSpPr>
        <p:spPr>
          <a:xfrm>
            <a:off x="7592381" y="6839523"/>
            <a:ext cx="2070000" cy="212380"/>
          </a:xfrm>
          <a:prstGeom prst="rect">
            <a:avLst/>
          </a:prstGeo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/>
            <a:r>
              <a:rPr lang="en-US" sz="1000" b="0" i="0">
                <a:solidFill>
                  <a:srgbClr val="000000"/>
                </a:solidFill>
                <a:latin typeface="Arial"/>
              </a:rPr>
              <a:t>$1.00</a:t>
            </a:r>
            <a:r>
              <a:rPr lang="en-US" sz="1000"/>
              <a:t> </a:t>
            </a:r>
          </a:p>
        </p:txBody>
      </p:sp>
      <p:sp>
        <p:nvSpPr>
          <p:cNvPr id="718" name="TextBox 717"/>
          <p:cNvSpPr>
            <a:spLocks noGrp="1"/>
          </p:cNvSpPr>
          <p:nvPr>
            <p:ph/>
          </p:nvPr>
        </p:nvSpPr>
        <p:spPr>
          <a:xfrm>
            <a:off x="8883333" y="7214381"/>
            <a:ext cx="63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ctr"/>
            <a:r>
              <a:rPr lang="en-US" sz="800" b="1" i="0">
                <a:solidFill>
                  <a:srgbClr val="000000"/>
                </a:solidFill>
                <a:latin typeface="Arial"/>
              </a:rPr>
              <a:t>9</a:t>
            </a:r>
            <a:r>
              <a:rPr lang="en-US" sz="800"/>
              <a:t> </a:t>
            </a:r>
          </a:p>
        </p:txBody>
      </p:sp>
      <p:sp>
        <p:nvSpPr>
          <p:cNvPr id="724" name="TextBox 723"/>
          <p:cNvSpPr>
            <a:spLocks noGrp="1"/>
          </p:cNvSpPr>
          <p:nvPr>
            <p:ph/>
          </p:nvPr>
        </p:nvSpPr>
        <p:spPr>
          <a:xfrm>
            <a:off x="7948571" y="7214381"/>
            <a:ext cx="900000" cy="180000"/>
          </a:xfrm>
          <a:prstGeom prst="rect">
            <a:avLst/>
          </a:prstGeom>
          <a:noFill/>
        </p:spPr>
        <p:txBody>
          <a:bodyPr vert="horz" lIns="45720" tIns="22860" rIns="45720" bIns="22860" rtlCol="0" anchor="t">
            <a:normAutofit/>
          </a:bodyPr>
          <a:lstStyle/>
          <a:p>
            <a:pPr algn="r"/>
            <a:r>
              <a:rPr lang="en-US" sz="800" b="0" i="0">
                <a:solidFill>
                  <a:srgbClr val="000000"/>
                </a:solidFill>
                <a:latin typeface="Arial"/>
              </a:rPr>
              <a:t>Página:</a:t>
            </a:r>
            <a:r>
              <a:rPr lang="en-US" sz="8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9165</Words>
  <Application>Microsoft Office PowerPoint</Application>
  <PresentationFormat>Personalizado</PresentationFormat>
  <Paragraphs>3953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Relación de Bienes que Componen su Patrimonio</dc:title>
  <dc:creator>FastReport.NET</dc:creator>
  <cp:lastModifiedBy>Marisol</cp:lastModifiedBy>
  <cp:revision>8</cp:revision>
  <cp:lastPrinted>2025-01-23T22:33:02Z</cp:lastPrinted>
  <dcterms:modified xsi:type="dcterms:W3CDTF">2025-02-05T21:25:26Z</dcterms:modified>
</cp:coreProperties>
</file>