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</p:sldIdLst>
  <p:sldSz cx="10058400" cy="7772400"/>
  <p:notesSz cx="7010400" cy="9296400"/>
  <p:defaultTextStyle>
    <a:defPPr>
      <a:defRPr lang="en-US"/>
    </a:def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57" d="100"/>
          <a:sy n="57" d="100"/>
        </p:scale>
        <p:origin x="16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>
      <a:defPPr>
        <a:defRPr lang="en-US"/>
      </a:def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7C18788-8A91-436D-A809-4B7FE71D47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588703"/>
              </p:ext>
            </p:extLst>
          </p:nvPr>
        </p:nvGraphicFramePr>
        <p:xfrm>
          <a:off x="708720" y="1074738"/>
          <a:ext cx="8568958" cy="5825562"/>
        </p:xfrm>
        <a:graphic>
          <a:graphicData uri="http://schemas.openxmlformats.org/drawingml/2006/table">
            <a:tbl>
              <a:tblPr/>
              <a:tblGrid>
                <a:gridCol w="381306">
                  <a:extLst>
                    <a:ext uri="{9D8B030D-6E8A-4147-A177-3AD203B41FA5}">
                      <a16:colId xmlns:a16="http://schemas.microsoft.com/office/drawing/2014/main" val="2954545218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1768744046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1167709062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3508992332"/>
                    </a:ext>
                  </a:extLst>
                </a:gridCol>
                <a:gridCol w="142991">
                  <a:extLst>
                    <a:ext uri="{9D8B030D-6E8A-4147-A177-3AD203B41FA5}">
                      <a16:colId xmlns:a16="http://schemas.microsoft.com/office/drawing/2014/main" val="3395166371"/>
                    </a:ext>
                  </a:extLst>
                </a:gridCol>
                <a:gridCol w="206540">
                  <a:extLst>
                    <a:ext uri="{9D8B030D-6E8A-4147-A177-3AD203B41FA5}">
                      <a16:colId xmlns:a16="http://schemas.microsoft.com/office/drawing/2014/main" val="2150000225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735608557"/>
                    </a:ext>
                  </a:extLst>
                </a:gridCol>
                <a:gridCol w="421027">
                  <a:extLst>
                    <a:ext uri="{9D8B030D-6E8A-4147-A177-3AD203B41FA5}">
                      <a16:colId xmlns:a16="http://schemas.microsoft.com/office/drawing/2014/main" val="2818482170"/>
                    </a:ext>
                  </a:extLst>
                </a:gridCol>
                <a:gridCol w="206540">
                  <a:extLst>
                    <a:ext uri="{9D8B030D-6E8A-4147-A177-3AD203B41FA5}">
                      <a16:colId xmlns:a16="http://schemas.microsoft.com/office/drawing/2014/main" val="993678042"/>
                    </a:ext>
                  </a:extLst>
                </a:gridCol>
                <a:gridCol w="92679">
                  <a:extLst>
                    <a:ext uri="{9D8B030D-6E8A-4147-A177-3AD203B41FA5}">
                      <a16:colId xmlns:a16="http://schemas.microsoft.com/office/drawing/2014/main" val="1942400061"/>
                    </a:ext>
                  </a:extLst>
                </a:gridCol>
                <a:gridCol w="214485">
                  <a:extLst>
                    <a:ext uri="{9D8B030D-6E8A-4147-A177-3AD203B41FA5}">
                      <a16:colId xmlns:a16="http://schemas.microsoft.com/office/drawing/2014/main" val="1278741080"/>
                    </a:ext>
                  </a:extLst>
                </a:gridCol>
                <a:gridCol w="142991">
                  <a:extLst>
                    <a:ext uri="{9D8B030D-6E8A-4147-A177-3AD203B41FA5}">
                      <a16:colId xmlns:a16="http://schemas.microsoft.com/office/drawing/2014/main" val="1857772557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2714235260"/>
                    </a:ext>
                  </a:extLst>
                </a:gridCol>
                <a:gridCol w="357475">
                  <a:extLst>
                    <a:ext uri="{9D8B030D-6E8A-4147-A177-3AD203B41FA5}">
                      <a16:colId xmlns:a16="http://schemas.microsoft.com/office/drawing/2014/main" val="87817582"/>
                    </a:ext>
                  </a:extLst>
                </a:gridCol>
                <a:gridCol w="688471">
                  <a:extLst>
                    <a:ext uri="{9D8B030D-6E8A-4147-A177-3AD203B41FA5}">
                      <a16:colId xmlns:a16="http://schemas.microsoft.com/office/drawing/2014/main" val="3360509200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1530087306"/>
                    </a:ext>
                  </a:extLst>
                </a:gridCol>
                <a:gridCol w="781149">
                  <a:extLst>
                    <a:ext uri="{9D8B030D-6E8A-4147-A177-3AD203B41FA5}">
                      <a16:colId xmlns:a16="http://schemas.microsoft.com/office/drawing/2014/main" val="1732450859"/>
                    </a:ext>
                  </a:extLst>
                </a:gridCol>
                <a:gridCol w="31775">
                  <a:extLst>
                    <a:ext uri="{9D8B030D-6E8A-4147-A177-3AD203B41FA5}">
                      <a16:colId xmlns:a16="http://schemas.microsoft.com/office/drawing/2014/main" val="3390136943"/>
                    </a:ext>
                  </a:extLst>
                </a:gridCol>
                <a:gridCol w="873827">
                  <a:extLst>
                    <a:ext uri="{9D8B030D-6E8A-4147-A177-3AD203B41FA5}">
                      <a16:colId xmlns:a16="http://schemas.microsoft.com/office/drawing/2014/main" val="450030851"/>
                    </a:ext>
                  </a:extLst>
                </a:gridCol>
                <a:gridCol w="651398">
                  <a:extLst>
                    <a:ext uri="{9D8B030D-6E8A-4147-A177-3AD203B41FA5}">
                      <a16:colId xmlns:a16="http://schemas.microsoft.com/office/drawing/2014/main" val="1852565812"/>
                    </a:ext>
                  </a:extLst>
                </a:gridCol>
                <a:gridCol w="1231302">
                  <a:extLst>
                    <a:ext uri="{9D8B030D-6E8A-4147-A177-3AD203B41FA5}">
                      <a16:colId xmlns:a16="http://schemas.microsoft.com/office/drawing/2014/main" val="157549012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450582781"/>
                    </a:ext>
                  </a:extLst>
                </a:gridCol>
                <a:gridCol w="145638">
                  <a:extLst>
                    <a:ext uri="{9D8B030D-6E8A-4147-A177-3AD203B41FA5}">
                      <a16:colId xmlns:a16="http://schemas.microsoft.com/office/drawing/2014/main" val="1278196677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278344852"/>
                    </a:ext>
                  </a:extLst>
                </a:gridCol>
                <a:gridCol w="52959">
                  <a:extLst>
                    <a:ext uri="{9D8B030D-6E8A-4147-A177-3AD203B41FA5}">
                      <a16:colId xmlns:a16="http://schemas.microsoft.com/office/drawing/2014/main" val="710159006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771108071"/>
                    </a:ext>
                  </a:extLst>
                </a:gridCol>
                <a:gridCol w="79439">
                  <a:extLst>
                    <a:ext uri="{9D8B030D-6E8A-4147-A177-3AD203B41FA5}">
                      <a16:colId xmlns:a16="http://schemas.microsoft.com/office/drawing/2014/main" val="2385524300"/>
                    </a:ext>
                  </a:extLst>
                </a:gridCol>
                <a:gridCol w="540185">
                  <a:extLst>
                    <a:ext uri="{9D8B030D-6E8A-4147-A177-3AD203B41FA5}">
                      <a16:colId xmlns:a16="http://schemas.microsoft.com/office/drawing/2014/main" val="3145398922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126457100"/>
                    </a:ext>
                  </a:extLst>
                </a:gridCol>
                <a:gridCol w="71495">
                  <a:extLst>
                    <a:ext uri="{9D8B030D-6E8A-4147-A177-3AD203B41FA5}">
                      <a16:colId xmlns:a16="http://schemas.microsoft.com/office/drawing/2014/main" val="3576402174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3094339834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861486081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409504384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1213671702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3931885201"/>
                    </a:ext>
                  </a:extLst>
                </a:gridCol>
                <a:gridCol w="142991">
                  <a:extLst>
                    <a:ext uri="{9D8B030D-6E8A-4147-A177-3AD203B41FA5}">
                      <a16:colId xmlns:a16="http://schemas.microsoft.com/office/drawing/2014/main" val="304272327"/>
                    </a:ext>
                  </a:extLst>
                </a:gridCol>
                <a:gridCol w="111213">
                  <a:extLst>
                    <a:ext uri="{9D8B030D-6E8A-4147-A177-3AD203B41FA5}">
                      <a16:colId xmlns:a16="http://schemas.microsoft.com/office/drawing/2014/main" val="933100039"/>
                    </a:ext>
                  </a:extLst>
                </a:gridCol>
                <a:gridCol w="142991">
                  <a:extLst>
                    <a:ext uri="{9D8B030D-6E8A-4147-A177-3AD203B41FA5}">
                      <a16:colId xmlns:a16="http://schemas.microsoft.com/office/drawing/2014/main" val="2950692502"/>
                    </a:ext>
                  </a:extLst>
                </a:gridCol>
                <a:gridCol w="47664">
                  <a:extLst>
                    <a:ext uri="{9D8B030D-6E8A-4147-A177-3AD203B41FA5}">
                      <a16:colId xmlns:a16="http://schemas.microsoft.com/office/drawing/2014/main" val="1664163982"/>
                    </a:ext>
                  </a:extLst>
                </a:gridCol>
                <a:gridCol w="87383">
                  <a:extLst>
                    <a:ext uri="{9D8B030D-6E8A-4147-A177-3AD203B41FA5}">
                      <a16:colId xmlns:a16="http://schemas.microsoft.com/office/drawing/2014/main" val="1387933660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2376427180"/>
                    </a:ext>
                  </a:extLst>
                </a:gridCol>
                <a:gridCol w="26734">
                  <a:extLst>
                    <a:ext uri="{9D8B030D-6E8A-4147-A177-3AD203B41FA5}">
                      <a16:colId xmlns:a16="http://schemas.microsoft.com/office/drawing/2014/main" val="2416984024"/>
                    </a:ext>
                  </a:extLst>
                </a:gridCol>
              </a:tblGrid>
              <a:tr h="250736">
                <a:tc gridSpan="42">
                  <a:txBody>
                    <a:bodyPr/>
                    <a:lstStyle/>
                    <a:p>
                      <a:pPr algn="ctr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Comisión Estatal de los Derechos Humanos</a:t>
                      </a:r>
                      <a:endParaRPr lang="es-ES" sz="7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376835"/>
                  </a:ext>
                </a:extLst>
              </a:tr>
              <a:tr h="188524">
                <a:tc gridSpan="40">
                  <a:txBody>
                    <a:bodyPr/>
                    <a:lstStyle/>
                    <a:p>
                      <a:pPr algn="ctr" fontAlgn="t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ESTADO DE BAJA CALIFORNIA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898814"/>
                  </a:ext>
                </a:extLst>
              </a:tr>
              <a:tr h="283970">
                <a:tc gridSpan="42">
                  <a:txBody>
                    <a:bodyPr/>
                    <a:lstStyle/>
                    <a:p>
                      <a:pPr algn="ctr" fontAlgn="t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Relación de Bienes Intangibles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591525"/>
                  </a:ext>
                </a:extLst>
              </a:tr>
              <a:tr h="188524">
                <a:tc gridSpan="41">
                  <a:txBody>
                    <a:bodyPr/>
                    <a:lstStyle/>
                    <a:p>
                      <a:pPr algn="ctr" fontAlgn="t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Pública 2024</a:t>
                      </a:r>
                    </a:p>
                    <a:p>
                      <a:pPr marL="0" marR="0" lvl="0" indent="0" algn="ctr" defTabSz="91440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dirty="0">
                          <a:solidFill>
                            <a:srgbClr val="000000"/>
                          </a:solidFill>
                          <a:latin typeface="Arial"/>
                        </a:rPr>
                        <a:t>Al 31/12/2024</a:t>
                      </a:r>
                      <a:r>
                        <a:rPr lang="en-US" sz="800" dirty="0"/>
                        <a:t> </a:t>
                      </a:r>
                    </a:p>
                    <a:p>
                      <a:pPr algn="ctr" fontAlgn="t"/>
                      <a:endParaRPr lang="es-MX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08713"/>
                  </a:ext>
                </a:extLst>
              </a:tr>
              <a:tr h="250736">
                <a:tc gridSpan="42">
                  <a:txBody>
                    <a:bodyPr/>
                    <a:lstStyle/>
                    <a:p>
                      <a:pPr algn="ctr" fontAlgn="t"/>
                      <a:endParaRPr lang="es-MX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194378"/>
                  </a:ext>
                </a:extLst>
              </a:tr>
              <a:tr h="250736">
                <a:tc gridSpan="4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679183"/>
                  </a:ext>
                </a:extLst>
              </a:tr>
              <a:tr h="35631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Código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Descripción del Bien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Valor en Libros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740630"/>
                  </a:ext>
                </a:extLst>
              </a:tr>
              <a:tr h="255362">
                <a:tc>
                  <a:txBody>
                    <a:bodyPr/>
                    <a:lstStyle/>
                    <a:p>
                      <a:pPr algn="r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5910100002-1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Contpaq 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$12,762.32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660986"/>
                  </a:ext>
                </a:extLst>
              </a:tr>
              <a:tr h="209260">
                <a:tc>
                  <a:txBody>
                    <a:bodyPr/>
                    <a:lstStyle/>
                    <a:p>
                      <a:pPr algn="r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5910100003-2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Programa Contpaq Nominas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$5,859.96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853298"/>
                  </a:ext>
                </a:extLst>
              </a:tr>
              <a:tr h="209260">
                <a:tc>
                  <a:txBody>
                    <a:bodyPr/>
                    <a:lstStyle/>
                    <a:p>
                      <a:pPr algn="r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5910100004-1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Programa Contpaq Facturación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19">
                  <a:txBody>
                    <a:bodyPr/>
                    <a:lstStyle/>
                    <a:p>
                      <a:pPr algn="ctr" fontAlgn="ctr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$1,890.00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308442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047012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gridSpan="3"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Número Total de Bienes: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gridSpan="5"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de Valor Libros: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82818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r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$20,512.28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33788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35510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54696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51743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84638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54945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8686408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68315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9740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865998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09334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08131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99407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987068"/>
                  </a:ext>
                </a:extLst>
              </a:tr>
              <a:tr h="18852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718051"/>
                  </a:ext>
                </a:extLst>
              </a:tr>
            </a:tbl>
          </a:graphicData>
        </a:graphic>
      </p:graphicFrame>
      <p:pic>
        <p:nvPicPr>
          <p:cNvPr id="9" name="image1.png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649" y="1004693"/>
            <a:ext cx="2265362" cy="625475"/>
          </a:xfrm>
          <a:prstGeom prst="rect">
            <a:avLst/>
          </a:prstGeom>
        </p:spPr>
      </p:pic>
      <p:sp>
        <p:nvSpPr>
          <p:cNvPr id="10" name="CuadroTexto 2">
            <a:extLst>
              <a:ext uri="{FF2B5EF4-FFF2-40B4-BE49-F238E27FC236}">
                <a16:creationId xmlns:a16="http://schemas.microsoft.com/office/drawing/2014/main" id="{31202BA4-7CCD-471C-8D36-78982B583D25}"/>
              </a:ext>
            </a:extLst>
          </p:cNvPr>
          <p:cNvSpPr txBox="1"/>
          <p:nvPr/>
        </p:nvSpPr>
        <p:spPr>
          <a:xfrm>
            <a:off x="3373016" y="3866985"/>
            <a:ext cx="4159250" cy="20732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</a:t>
            </a:r>
          </a:p>
          <a:p>
            <a:pPr algn="ctr"/>
            <a:r>
              <a:rPr lang="es-MX" sz="1100" dirty="0"/>
              <a:t>JORGE ÁLVARO OCHOA ORDUÑO</a:t>
            </a:r>
          </a:p>
          <a:p>
            <a:pPr algn="ctr"/>
            <a:r>
              <a:rPr lang="es-MX" sz="1100" dirty="0"/>
              <a:t>PRESIDENTE</a:t>
            </a:r>
          </a:p>
        </p:txBody>
      </p:sp>
      <p:sp>
        <p:nvSpPr>
          <p:cNvPr id="11" name="CuadroTexto 3">
            <a:extLst>
              <a:ext uri="{FF2B5EF4-FFF2-40B4-BE49-F238E27FC236}">
                <a16:creationId xmlns:a16="http://schemas.microsoft.com/office/drawing/2014/main" id="{63647614-A783-46A6-9335-19BD2FBD9DBE}"/>
              </a:ext>
            </a:extLst>
          </p:cNvPr>
          <p:cNvSpPr txBox="1"/>
          <p:nvPr/>
        </p:nvSpPr>
        <p:spPr>
          <a:xfrm>
            <a:off x="330536" y="5179946"/>
            <a:ext cx="4653643" cy="220798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_____________________________________________</a:t>
            </a:r>
          </a:p>
          <a:p>
            <a:pPr algn="ctr"/>
            <a:r>
              <a:rPr lang="es-MX" sz="1100" dirty="0"/>
              <a:t>EMILIO RODRÍGUEZ LÓPEZ</a:t>
            </a:r>
          </a:p>
          <a:p>
            <a:pPr algn="ctr"/>
            <a:r>
              <a:rPr lang="es-MX" sz="1100" dirty="0"/>
              <a:t>DIRECTOR GRAL. DE ADMINISTRACIÓN Y FINANZAS</a:t>
            </a:r>
          </a:p>
        </p:txBody>
      </p:sp>
      <p:sp>
        <p:nvSpPr>
          <p:cNvPr id="12" name="CuadroTexto 4">
            <a:extLst>
              <a:ext uri="{FF2B5EF4-FFF2-40B4-BE49-F238E27FC236}">
                <a16:creationId xmlns:a16="http://schemas.microsoft.com/office/drawing/2014/main" id="{1D1354EF-7B87-4A25-8177-2212A4163924}"/>
              </a:ext>
            </a:extLst>
          </p:cNvPr>
          <p:cNvSpPr txBox="1"/>
          <p:nvPr/>
        </p:nvSpPr>
        <p:spPr>
          <a:xfrm>
            <a:off x="5819289" y="5179946"/>
            <a:ext cx="3908575" cy="204832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endParaRPr lang="es-MX" sz="1100" dirty="0"/>
          </a:p>
          <a:p>
            <a:pPr algn="ctr"/>
            <a:r>
              <a:rPr lang="es-MX" sz="1100" dirty="0"/>
              <a:t>__________________________________________</a:t>
            </a:r>
          </a:p>
          <a:p>
            <a:pPr algn="ctr"/>
            <a:r>
              <a:rPr lang="es-MX" sz="1100" dirty="0"/>
              <a:t>RAMÓN FERNANDO ORDUÑO </a:t>
            </a:r>
            <a:r>
              <a:rPr lang="es-MX" dirty="0"/>
              <a:t>ÁLVAREZ</a:t>
            </a:r>
            <a:endParaRPr lang="es-MX" sz="1100" dirty="0"/>
          </a:p>
          <a:p>
            <a:pPr algn="ctr"/>
            <a:r>
              <a:rPr lang="es-MX" sz="1100" dirty="0"/>
              <a:t>JEFE DE LA UNIDAD DE RECURSOS FINANCIEROS</a:t>
            </a:r>
          </a:p>
          <a:p>
            <a:pPr algn="ctr"/>
            <a:r>
              <a:rPr lang="es-MX" sz="1100" dirty="0"/>
              <a:t>Y CUENTA PÚBLICA</a:t>
            </a:r>
          </a:p>
        </p:txBody>
      </p:sp>
    </p:spTree>
    <p:extLst>
      <p:ext uri="{BB962C8B-B14F-4D97-AF65-F5344CB8AC3E}">
        <p14:creationId xmlns:p14="http://schemas.microsoft.com/office/powerpoint/2010/main" val="236363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795</Words>
  <Application>Microsoft Office PowerPoint</Application>
  <PresentationFormat>Custom</PresentationFormat>
  <Paragraphs>753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Relación de Bienes que Componen su Patrimonio</dc:title>
  <dc:creator>FastReport.NET</dc:creator>
  <cp:lastModifiedBy>Alberto Orduña</cp:lastModifiedBy>
  <cp:revision>8</cp:revision>
  <cp:lastPrinted>2025-01-23T22:33:02Z</cp:lastPrinted>
  <dcterms:modified xsi:type="dcterms:W3CDTF">2025-02-15T01:16:20Z</dcterms:modified>
</cp:coreProperties>
</file>